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7" r:id="rId3"/>
    <p:sldId id="269" r:id="rId4"/>
    <p:sldId id="276" r:id="rId5"/>
    <p:sldId id="262" r:id="rId6"/>
    <p:sldId id="260" r:id="rId7"/>
    <p:sldId id="273" r:id="rId8"/>
    <p:sldId id="263" r:id="rId9"/>
    <p:sldId id="264" r:id="rId10"/>
    <p:sldId id="265" r:id="rId11"/>
    <p:sldId id="301" r:id="rId12"/>
    <p:sldId id="266" r:id="rId13"/>
    <p:sldId id="286" r:id="rId14"/>
    <p:sldId id="298" r:id="rId15"/>
    <p:sldId id="306" r:id="rId16"/>
    <p:sldId id="267" r:id="rId17"/>
    <p:sldId id="304" r:id="rId18"/>
    <p:sldId id="284" r:id="rId19"/>
    <p:sldId id="292" r:id="rId20"/>
    <p:sldId id="274" r:id="rId21"/>
    <p:sldId id="268" r:id="rId22"/>
    <p:sldId id="283" r:id="rId23"/>
    <p:sldId id="294" r:id="rId24"/>
    <p:sldId id="261" r:id="rId25"/>
    <p:sldId id="289" r:id="rId26"/>
    <p:sldId id="275" r:id="rId27"/>
    <p:sldId id="308" r:id="rId28"/>
    <p:sldId id="307" r:id="rId29"/>
    <p:sldId id="277" r:id="rId30"/>
    <p:sldId id="278" r:id="rId31"/>
    <p:sldId id="310" r:id="rId32"/>
    <p:sldId id="296" r:id="rId33"/>
    <p:sldId id="279" r:id="rId34"/>
    <p:sldId id="280" r:id="rId35"/>
    <p:sldId id="281" r:id="rId36"/>
    <p:sldId id="288" r:id="rId37"/>
    <p:sldId id="290" r:id="rId38"/>
    <p:sldId id="300" r:id="rId39"/>
    <p:sldId id="282" r:id="rId40"/>
    <p:sldId id="295" r:id="rId41"/>
    <p:sldId id="297" r:id="rId42"/>
    <p:sldId id="285" r:id="rId43"/>
    <p:sldId id="287" r:id="rId44"/>
    <p:sldId id="293" r:id="rId45"/>
    <p:sldId id="291" r:id="rId46"/>
    <p:sldId id="314" r:id="rId47"/>
    <p:sldId id="311" r:id="rId48"/>
    <p:sldId id="312" r:id="rId49"/>
    <p:sldId id="313" r:id="rId50"/>
    <p:sldId id="299" r:id="rId51"/>
    <p:sldId id="305" r:id="rId52"/>
    <p:sldId id="30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00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2918"/>
            <a:ext cx="9144000" cy="3214710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ea typeface="DejaVu Sans" pitchFamily="34" charset="0"/>
                <a:cs typeface="DejaVu Sans" pitchFamily="34" charset="0"/>
              </a:rPr>
              <a:t>«ТОНКИЙ ЗНАТОК ДУШИ ЧЕЛОВЕЧЕСКОЙ»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214818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(К 155-летию со дня рождения А. П. Чехова)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ru-RU" sz="36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Чехов-студент. Фотография. 1883 год</a:t>
            </a:r>
            <a:endParaRPr lang="ru-RU" sz="36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285860"/>
            <a:ext cx="4286280" cy="557214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1879 году, по окончании гимназии, Чехов приехал в Москву, где сразу поступил в университет, на медицинский факультет. Одновременно с занятиями в университете Чехов занимается непрерывной литературной работой, которая становится источником заработка не только его, но и семьи.</a:t>
            </a:r>
            <a:endParaRPr lang="ru-RU" sz="24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D:\Документы админ\Строева\ЧЕХОВ\картинки\Чехов-студент. Фотография. 1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00108"/>
            <a:ext cx="4214842" cy="5611427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0" y="3643314"/>
            <a:ext cx="400024" cy="131778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429124" cy="1142984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Студенческий билет А. П. Чехова. 1880-1881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0"/>
            <a:ext cx="4643439" cy="1500174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Аттестат о медицинской службе А. П. Чехова. 1893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46" name="Picture 2" descr="D:\Документы админ\Строева\ЧЕХОВ\картинки\Студенческий билет А. П. Чехова. 1880-18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857652" cy="48819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147" name="Picture 3" descr="D:\Документы админ\Строева\ЧЕХОВ\картинки\Аттестат о медицинской службе А. П. Чехова. 18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71612"/>
            <a:ext cx="3786214" cy="4869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43306" y="5357826"/>
            <a:ext cx="500066" cy="142852"/>
          </a:xfrm>
        </p:spPr>
        <p:txBody>
          <a:bodyPr>
            <a:normAutofit fontScale="55000" lnSpcReduction="20000"/>
          </a:bodyPr>
          <a:lstStyle/>
          <a:p>
            <a:endParaRPr lang="ru-RU" sz="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5992"/>
          </a:xfrm>
        </p:spPr>
        <p:txBody>
          <a:bodyPr>
            <a:noAutofit/>
          </a:bodyPr>
          <a:lstStyle/>
          <a:p>
            <a:pPr algn="just"/>
            <a:r>
              <a:rPr lang="ru-RU" sz="2400" b="0" dirty="0" smtClean="0">
                <a:solidFill>
                  <a:srgbClr val="7030A0"/>
                </a:solidFill>
                <a:latin typeface="Bookman Old Style" pitchFamily="18" charset="0"/>
              </a:rPr>
              <a:t>С весны 1885 года семья Чеховых приезжает в небольшую </a:t>
            </a:r>
            <a:r>
              <a:rPr lang="ru-RU" sz="24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усадьбу Бабкино</a:t>
            </a:r>
            <a:r>
              <a:rPr lang="ru-RU" sz="2400" b="0" dirty="0" smtClean="0">
                <a:solidFill>
                  <a:srgbClr val="7030A0"/>
                </a:solidFill>
                <a:latin typeface="Bookman Old Style" pitchFamily="18" charset="0"/>
              </a:rPr>
              <a:t>, не далеко от города Воскресенск (Чеховская Истра) к своим хорошим знакомым и надолго остается там. Это наилучшим образом отразилось на творчестве Антона Павловича. Чехов много и плодотворно трудится.</a:t>
            </a:r>
            <a:endParaRPr lang="ru-RU" sz="2400" b="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6" name="Picture 2" descr="&amp;Bcy;&amp;icy;&amp;ocy;&amp;gcy;&amp;rcy;&amp;acy;&amp;fcy;&amp;icy;&amp;yacy; &amp;Acy;&amp;ncy;&amp;tcy;&amp;ocy;&amp;ncy;&amp;acy; &amp;Pcy;&amp;acy;&amp;vcy;&amp;lcy;&amp;ocy;&amp;vcy;&amp;icy;&amp;chcy;&amp;acy; &amp;CHcy;&amp;iecy;&amp;khcy;&amp;ocy;&amp;vcy;&amp;acy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56" t="1736" r="5556" b="1041"/>
          <a:stretch>
            <a:fillRect/>
          </a:stretch>
        </p:blipFill>
        <p:spPr bwMode="auto">
          <a:xfrm>
            <a:off x="1214414" y="2285992"/>
            <a:ext cx="6643734" cy="442915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816424" cy="72008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  Ш Чехов и его время. – М. : Наука,</a:t>
            </a:r>
            <a:br>
              <a:rPr lang="ru-RU" sz="1600" dirty="0" smtClean="0"/>
            </a:br>
            <a:r>
              <a:rPr lang="ru-RU" sz="1600" dirty="0" smtClean="0"/>
              <a:t> Ч56  1977. – 360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052736"/>
            <a:ext cx="3744416" cy="568863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Участники коллективного труда сосредоточили внимание на творческих взаимоотношениях Чехова с литераторами-современниками, с органами печати. Сюда же примыкают материалы, связанные с критическими и читательскими откликами, а также документы семейного архива и др.</a:t>
            </a:r>
          </a:p>
          <a:p>
            <a:pPr algn="just"/>
            <a:r>
              <a:rPr lang="ru-RU" sz="1600" dirty="0" smtClean="0"/>
              <a:t>Книга состоит из трёх разделов. В первом представлены статьи о творческих связях Чехова и писателей-современников. Во втором – статьи о драматургии Чехова и современном ему театре. В третьем разделе собраны материалы о сотрудничестве Чехова в современных органах печати («Будильник», «Русская мысль», «Новое время»); о полемике вокруг Толстого, отразившейся в чеховских рассказах; отзывы марксистской дооктябрьской критики о творчестве Чехова; статьи о читательских откликах и др.</a:t>
            </a:r>
            <a:endParaRPr lang="ru-RU" sz="1600" dirty="0"/>
          </a:p>
        </p:txBody>
      </p:sp>
      <p:pic>
        <p:nvPicPr>
          <p:cNvPr id="8194" name="Picture 2" descr="D:\Мои документы\Строева О. М\ЧЕХОВ\Для Ольги\CCF21012015_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41622" b="30962"/>
          <a:stretch>
            <a:fillRect/>
          </a:stretch>
        </p:blipFill>
        <p:spPr bwMode="auto">
          <a:xfrm>
            <a:off x="4572000" y="500042"/>
            <a:ext cx="3888432" cy="57606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 админ\Строева\ЧЕХОВ\картинки\3e8ac_1345181162_029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4409" t="7353" r="3945" b="7353"/>
          <a:stretch>
            <a:fillRect/>
          </a:stretch>
        </p:blipFill>
        <p:spPr bwMode="auto">
          <a:xfrm>
            <a:off x="500034" y="642918"/>
            <a:ext cx="8143932" cy="557216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4071942"/>
            <a:ext cx="185710" cy="20321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643438" cy="1500174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А. П. Чехов. 1 Портрет работы Н. П. Чехова. 1883 г.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0"/>
            <a:ext cx="4572001" cy="1500174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А. П. Чехов. Портрет работы И. П. Чехова. 1880 г.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266" name="Picture 2" descr="D:\Документы админ\Строева\ЧЕХОВ\картинки\А. П. Чехов. 1 Портрет работы Н. П. Чехова. 18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5446" y="1578936"/>
            <a:ext cx="4085115" cy="4983839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11267" name="Picture 3" descr="D:\Документы админ\Строева\ЧЕХОВ\картинки\А. П. Чехов. Портрет работы И. П. Чехова. 188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71612"/>
            <a:ext cx="3900433" cy="4994383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286520"/>
            <a:ext cx="9144000" cy="5714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Музей книги Чехова "Остров Сахалин"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40"/>
          </a:xfrm>
        </p:spPr>
        <p:txBody>
          <a:bodyPr>
            <a:noAutofit/>
          </a:bodyPr>
          <a:lstStyle/>
          <a:p>
            <a:pPr algn="just"/>
            <a:r>
              <a:rPr lang="ru-RU" sz="2400" b="0" dirty="0" smtClean="0">
                <a:solidFill>
                  <a:srgbClr val="7030A0"/>
                </a:solidFill>
                <a:latin typeface="Bookman Old Style" pitchFamily="18" charset="0"/>
              </a:rPr>
              <a:t>В 1890 году классик приезжает на Сахалин. Выходит нашумевшая книга «Остров Сахалин», в ней автор отражает тяжелую жизнь каторжан, простых обитателей острова, тюремных надзирателей и чиновников. Произведение вызвало множество откликов у читателей.</a:t>
            </a:r>
            <a:endParaRPr lang="ru-RU" sz="2400" b="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6" name="Picture 2" descr="&amp;Bcy;&amp;lcy;&amp;ocy;&amp;gcy; &amp;scy;&amp;tcy;&amp;rcy;&amp;acy;&amp;ncy;&amp;ncy;&amp;icy;&amp;kcy;&amp;acy; - &amp;Ncy;&amp;iecy;&amp;icy;&amp;zcy;&amp;vcy;&amp;iecy;&amp;scy;&amp;tcy;&amp;ncy;&amp;acy;&amp;yacy; &amp;Rcy;&amp;ocy;&amp;scy;&amp;scy;&amp;icy;&amp;yacy;. &amp;Scy;&amp;acy;&amp;khcy;&amp;acy;&amp;lcy;&amp;icy;&amp;ncy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6572296" cy="428628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3929066"/>
            <a:ext cx="257148" cy="203216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786314" cy="178592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Юмористические журналы, в которых сотрудничал А. П. Чехов в середине 80-х годов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9" y="0"/>
            <a:ext cx="4500562" cy="178592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'Сказки Мельпомены'. Первый печатный сборник рассказов Чехова. Обложка. 1884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 descr="D:\Документы админ\Строева\ЧЕХОВ\картинки\Юмористические журналы, в которых сотрудничал А. П. Чехов в середине 80-х год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0759" y="1862388"/>
            <a:ext cx="3895489" cy="4619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Picture 3" descr="D:\Документы админ\Строева\ЧЕХОВ\картинки\'Сказки Мельпомены'. Первый печатный сборник рассказов Чехова. Обложка. 18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857364"/>
            <a:ext cx="3948238" cy="46200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4032448" cy="93610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Ш4Р6 Финнов М. П. Дальняя дорога</a:t>
            </a:r>
            <a:br>
              <a:rPr lang="ru-RU" sz="1600" dirty="0" smtClean="0"/>
            </a:br>
            <a:r>
              <a:rPr lang="ru-RU" sz="1600" dirty="0" smtClean="0"/>
              <a:t> Ф59 Антона Чехова: повесть / М. П. Финнов. – М. : Современник, 1991. – 239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3672408" cy="532859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Сахалинский писатель </a:t>
            </a:r>
            <a:r>
              <a:rPr lang="ru-RU" sz="1600" b="1" dirty="0" smtClean="0"/>
              <a:t>Михаил Финнов</a:t>
            </a:r>
            <a:r>
              <a:rPr lang="ru-RU" sz="1600" dirty="0" smtClean="0"/>
              <a:t> многие годы работал над темой: Чехов и Сахалин. Не раз он проехал по чеховским местам острова, тщательно изучал архивные документы, воспоминания современников.</a:t>
            </a:r>
          </a:p>
          <a:p>
            <a:pPr algn="just"/>
            <a:r>
              <a:rPr lang="ru-RU" sz="1600" dirty="0" smtClean="0"/>
              <a:t>Автору книги</a:t>
            </a:r>
            <a:r>
              <a:rPr lang="ru-RU" sz="1600" b="1" dirty="0" smtClean="0"/>
              <a:t> </a:t>
            </a:r>
            <a:r>
              <a:rPr lang="ru-RU" sz="1600" dirty="0" smtClean="0"/>
              <a:t>удалось во многом по-новому взглянуть на образ Чехова, его подвижническую деятельность, интересны и другие персонажи повести: начальника Сахалина генерала Кононовича, врача Перлина, сыщика </a:t>
            </a:r>
            <a:r>
              <a:rPr lang="ru-RU" sz="1600" dirty="0" err="1" smtClean="0"/>
              <a:t>Дучинского</a:t>
            </a:r>
            <a:r>
              <a:rPr lang="ru-RU" sz="1600" dirty="0" smtClean="0"/>
              <a:t>, каторжника Александрина… А самое главное – автор достоверно, талантливо передает атмосферу каторжного Сахалина.</a:t>
            </a:r>
          </a:p>
          <a:p>
            <a:pPr algn="just"/>
            <a:r>
              <a:rPr lang="ru-RU" sz="1600" dirty="0" smtClean="0"/>
              <a:t>Повесть М. </a:t>
            </a:r>
            <a:r>
              <a:rPr lang="ru-RU" sz="1600" dirty="0" err="1" smtClean="0"/>
              <a:t>Финнова</a:t>
            </a:r>
            <a:r>
              <a:rPr lang="ru-RU" sz="1600" dirty="0" smtClean="0"/>
              <a:t>, несомненно, пополнит наше знание об этом столь важном периоде в творческой биографии великого русского писателя.</a:t>
            </a:r>
            <a:endParaRPr lang="ru-RU" sz="1600" dirty="0"/>
          </a:p>
        </p:txBody>
      </p:sp>
      <p:pic>
        <p:nvPicPr>
          <p:cNvPr id="6146" name="Picture 2" descr="D:\Мои документы\Строева О. М\ЧЕХОВ\Для Ольги\CCF21012015_0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9172" b="30088"/>
          <a:stretch>
            <a:fillRect/>
          </a:stretch>
        </p:blipFill>
        <p:spPr bwMode="auto">
          <a:xfrm>
            <a:off x="4644008" y="548680"/>
            <a:ext cx="3888432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528392" cy="10801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Капустин Д. Главное путешествие Антона Чехова / Д. Капустин // Вокруг света. – 2010. - № 4. – С. 150-158.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214422"/>
            <a:ext cx="3322669" cy="564357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ru-RU" sz="1600" dirty="0" smtClean="0"/>
              <a:t>125 лет назад, 21 апреля 1890 года, красивый и молодой Антон Чехов с дорожной фляжкой коньяка через плечо и револьвером в кармане прощался с родными и друзьями на Ярославском вокзале. Он отправился на «край географии» – на Сахалин и далее вокруг Азии. Об этой поездке и рассказывает данная статья. Некогда один из биографов Чехова назвал его «человеком с кровью странника в жилах». И это очень верно.</a:t>
            </a:r>
          </a:p>
          <a:p>
            <a:pPr algn="just">
              <a:lnSpc>
                <a:spcPct val="110000"/>
              </a:lnSpc>
            </a:pPr>
            <a:r>
              <a:rPr lang="ru-RU" sz="1600" dirty="0" smtClean="0"/>
              <a:t>Несмотря на то что первоначальную программу выполнить не удалось, Чехов был доволен поездкой. В день приезда в Москву он написал «собрату по перу» Ивану Леонтьеву: «Доволен по самое горло, сыт и очарован до такой степени, что ничего больше не хочу…»</a:t>
            </a:r>
            <a:endParaRPr lang="ru-RU" sz="1600" dirty="0"/>
          </a:p>
        </p:txBody>
      </p:sp>
      <p:pic>
        <p:nvPicPr>
          <p:cNvPr id="14338" name="Picture 2" descr="D:\Мои документы\Строева О. М\ЧЕХОВ\Для Ольги\CCF21012015_0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t="1018" r="5072" b="4252"/>
          <a:stretch>
            <a:fillRect/>
          </a:stretch>
        </p:blipFill>
        <p:spPr bwMode="auto">
          <a:xfrm>
            <a:off x="4572000" y="260648"/>
            <a:ext cx="3960440" cy="55446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339" name="Picture 3" descr="D:\Мои документы\Строева О. М\ЧЕХОВ\Для Ольги\CCF21012015_00026.jpg"/>
          <p:cNvPicPr>
            <a:picLocks noChangeAspect="1" noChangeArrowheads="1"/>
          </p:cNvPicPr>
          <p:nvPr/>
        </p:nvPicPr>
        <p:blipFill>
          <a:blip r:embed="rId3" cstate="print"/>
          <a:srcRect l="2360" t="1703" r="5619" b="2946"/>
          <a:stretch>
            <a:fillRect/>
          </a:stretch>
        </p:blipFill>
        <p:spPr bwMode="auto">
          <a:xfrm>
            <a:off x="3635896" y="2636912"/>
            <a:ext cx="2736304" cy="40324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340" name="Picture 4" descr="D:\Мои документы\Строева О. М\ЧЕХОВ\Для Ольги\CCF21012015_00027.jpg"/>
          <p:cNvPicPr>
            <a:picLocks noChangeAspect="1" noChangeArrowheads="1"/>
          </p:cNvPicPr>
          <p:nvPr/>
        </p:nvPicPr>
        <p:blipFill>
          <a:blip r:embed="rId4" cstate="print"/>
          <a:srcRect l="7600" t="3629" r="1320" b="1412"/>
          <a:stretch>
            <a:fillRect/>
          </a:stretch>
        </p:blipFill>
        <p:spPr bwMode="auto">
          <a:xfrm>
            <a:off x="6372200" y="2636912"/>
            <a:ext cx="2592288" cy="40324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143116"/>
            <a:ext cx="4643470" cy="4500594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русский писатель, один из лучших драматургов, чьи пьесы входят в репертуар театров всего мира, врач, психолог. Почетный академик Петербургской Академии Наук.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"/>
            <a:ext cx="8858312" cy="1928801"/>
          </a:xfrm>
        </p:spPr>
        <p:txBody>
          <a:bodyPr>
            <a:normAutofit fontScale="92500"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Антон Павлович Чехов</a:t>
            </a:r>
          </a:p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(29.01.1860-15.07.1904</a:t>
            </a:r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</a:t>
            </a:r>
          </a:p>
        </p:txBody>
      </p:sp>
      <p:pic>
        <p:nvPicPr>
          <p:cNvPr id="5" name="Picture 2" descr="&amp;Rcy;&amp;iecy;&amp;fcy;&amp;iecy;&amp;rcy;&amp;acy;&amp;tcy; &amp;pcy;&amp;ocy; &amp;lcy;&amp;icy;&amp;tcy;&amp;iecy;&amp;rcy;&amp;acy;&amp;tcy;&amp;ucy;&amp;rcy;&amp;iecy; &amp;Fcy;&amp;ucy;&amp;ncy;&amp;kcy;&amp;tscy;&amp;icy;&amp;yacy; &amp;tscy;&amp;vcy;&amp;iecy;&amp;tcy;&amp;ocy;&amp;vcy;&amp;ocy;&amp;jcy; &amp;dcy;&amp;iecy;&amp;tcy;&amp;acy;&amp;lcy;&amp;icy; &amp;vcy; &amp;rcy;&amp;acy;&amp;scy;&amp;scy;&amp;kcy;&amp;acy;&amp;zcy;&amp;acy;&amp;k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3500462" cy="477918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ЖИЗНЬ В МЕЛИХОВО</a:t>
            </a:r>
            <a:endParaRPr lang="ru-R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D:\Документы админ\Строева\ЧЕХОВ\картинки\531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232382" cy="498894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2428868"/>
            <a:ext cx="206358" cy="9999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2214554"/>
          </a:xfrm>
        </p:spPr>
        <p:txBody>
          <a:bodyPr>
            <a:normAutofit/>
          </a:bodyPr>
          <a:lstStyle/>
          <a:p>
            <a:pPr algn="just"/>
            <a:r>
              <a:rPr lang="ru-RU" sz="2400" b="0" dirty="0" smtClean="0">
                <a:solidFill>
                  <a:srgbClr val="7030A0"/>
                </a:solidFill>
                <a:latin typeface="Bookman Old Style" pitchFamily="18" charset="0"/>
              </a:rPr>
              <a:t>В 1892 году Антон Павлович покупает </a:t>
            </a:r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усадьбу в Мелихово</a:t>
            </a:r>
            <a:r>
              <a:rPr lang="ru-RU" sz="2400" b="0" dirty="0" smtClean="0">
                <a:solidFill>
                  <a:srgbClr val="7030A0"/>
                </a:solidFill>
                <a:latin typeface="Bookman Old Style" pitchFamily="18" charset="0"/>
              </a:rPr>
              <a:t>, продолжает медицинскую практику: открывает медпункт, борется с эпидемией холеры. Ищет денежные средства для крестьян голодного Поволжья.</a:t>
            </a:r>
            <a:endParaRPr lang="ru-RU" dirty="0"/>
          </a:p>
        </p:txBody>
      </p:sp>
      <p:pic>
        <p:nvPicPr>
          <p:cNvPr id="6" name="Picture 2" descr="&amp;Acy;&amp;vcy;&amp;tcy;&amp;ocy;&amp;bcy;&amp;ucy;&amp;scy;&amp;ncy;&amp;ycy;&amp;iecy; &amp;ecy;&amp;kcy;&amp;scy;&amp;kcy;&amp;ucy;&amp;rcy;&amp;scy;&amp;icy;&amp;icy; &amp;pcy;&amp;ocy; &amp;Pcy;&amp;ocy;&amp;dcy;&amp;mcy;&amp;ocy;&amp;scy;&amp;kcy;&amp;ocy;&amp;vcy;&amp;softcy;&amp;yucy; - &amp;Ecy;&amp;kcy;&amp;scy;&amp;kcy;&amp;ucy;&amp;rcy;&amp;scy;&amp;icy;&amp;icy; &amp;pcy;&amp;ocy; &amp;Mcy;&amp;ocy;&amp;scy;&amp;kcy;&amp;vcy;&amp;iecy; - …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3116"/>
            <a:ext cx="6929486" cy="444701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816424" cy="93610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Т3(2) </a:t>
            </a:r>
            <a:r>
              <a:rPr lang="ru-RU" sz="1600" dirty="0" err="1" smtClean="0"/>
              <a:t>Низовский</a:t>
            </a:r>
            <a:r>
              <a:rPr lang="ru-RU" sz="1600" dirty="0" smtClean="0"/>
              <a:t> А. Ю. Самые</a:t>
            </a:r>
            <a:br>
              <a:rPr lang="ru-RU" sz="1600" dirty="0" smtClean="0"/>
            </a:br>
            <a:r>
              <a:rPr lang="ru-RU" sz="1600" dirty="0" smtClean="0"/>
              <a:t> Н61  знаменитые усадьбы России / А. Ю. </a:t>
            </a:r>
            <a:r>
              <a:rPr lang="ru-RU" sz="1600" dirty="0" err="1" smtClean="0"/>
              <a:t>Низовский</a:t>
            </a:r>
            <a:r>
              <a:rPr lang="ru-RU" sz="1600" dirty="0" smtClean="0"/>
              <a:t>. – М. : Вече, 2001. – 416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484784"/>
            <a:ext cx="3528392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/>
              <a:t>В книге</a:t>
            </a:r>
            <a:r>
              <a:rPr lang="ru-RU" sz="1600" b="1" dirty="0" smtClean="0"/>
              <a:t> </a:t>
            </a:r>
            <a:r>
              <a:rPr lang="ru-RU" sz="1600" dirty="0" smtClean="0"/>
              <a:t>подробно рассказывается об истории всемирно известных усадеб и судьбах их владельцев, о тех, кто жил, бывал, творил в этих прекрасных уголках России. Можно найти здесь и усадьбу Чеховых Мелихово.</a:t>
            </a:r>
          </a:p>
          <a:p>
            <a:pPr algn="just"/>
            <a:r>
              <a:rPr lang="ru-RU" sz="1600" dirty="0" smtClean="0"/>
              <a:t>Мысль о покупке подмосковного имения зародилась у Антона Павловича Чехова в 1891 году. Суета шумного города давила на писателя. Необходимо было вырваться из этого мелькания лиц и событий, и где же еще может обрести покой смятенная душа, как не в русской усадьбе, воспетой Пушкиным как «приют спокойствия, трудов и вдохновенья»…</a:t>
            </a:r>
          </a:p>
          <a:p>
            <a:pPr algn="just"/>
            <a:r>
              <a:rPr lang="ru-RU" sz="1600" dirty="0" smtClean="0"/>
              <a:t>Чеховы прожили в Мелихово семь лет – с 1892 по 1899 год. Ныне в Мелихове размещается государственный литературно-мемориальный музей-заповедник А. П. Чехова.</a:t>
            </a:r>
          </a:p>
        </p:txBody>
      </p:sp>
      <p:pic>
        <p:nvPicPr>
          <p:cNvPr id="5122" name="Picture 2" descr="D:\Мои документы\Строева О. М\ЧЕХОВ\Для Ольги\CCF21012015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7" b="26397"/>
          <a:stretch>
            <a:fillRect/>
          </a:stretch>
        </p:blipFill>
        <p:spPr bwMode="auto">
          <a:xfrm>
            <a:off x="4644008" y="548680"/>
            <a:ext cx="3888432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600400" cy="93610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Прокофьева Е. Дом с мезонином / Е Прокофьева // Крестьянка. – 2010. - № 5. – С. 36-38.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3672408" cy="532859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год 150-летия со дня рождения Антона Чехова, его поклонники едут в музей-усадьбу Мелихово. Здесь писатель пережил большую любовь и написал свои лучшие рассказы. О жизни Чехова в этой усадьбе и рассказывает автор данной статьи. К владению Мелиховым Чеховы отнеслись со всей серьёзностью. Здесь Антону Павловичу как-то особенно дышалось, меньше мучил кашель, прибавлялось сил… Каждое утро он вставал с восходом солнца и поднимал над домом свой флаг, что означало – доктор дома и готов принимать больных. Мелихово переходило из рук в руки. Но уже в 1940 году здесь открыли музей А. П. Чехова. Во время оккупации немцы сожгли практически все  памятные усадьбы, драгоценные для русских…</a:t>
            </a:r>
            <a:endParaRPr lang="ru-RU" sz="1600" dirty="0"/>
          </a:p>
        </p:txBody>
      </p:sp>
      <p:pic>
        <p:nvPicPr>
          <p:cNvPr id="16386" name="Picture 2" descr="D:\Мои документы\Строева О. М\ЧЕХОВ\Для Ольги\CCF21012015_0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8" t="2249" r="5072" b="7943"/>
          <a:stretch>
            <a:fillRect/>
          </a:stretch>
        </p:blipFill>
        <p:spPr bwMode="auto">
          <a:xfrm>
            <a:off x="4283968" y="332656"/>
            <a:ext cx="3781899" cy="51125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7" name="Picture 3" descr="D:\Мои документы\Строева О. М\ЧЕХОВ\Для Ольги\CCF21012015_00022.jpg"/>
          <p:cNvPicPr>
            <a:picLocks noChangeAspect="1" noChangeArrowheads="1"/>
          </p:cNvPicPr>
          <p:nvPr/>
        </p:nvPicPr>
        <p:blipFill>
          <a:blip r:embed="rId3" cstate="print"/>
          <a:srcRect l="2408" t="1739" r="3598" b="4344"/>
          <a:stretch>
            <a:fillRect/>
          </a:stretch>
        </p:blipFill>
        <p:spPr bwMode="auto">
          <a:xfrm>
            <a:off x="5004048" y="1484784"/>
            <a:ext cx="3744416" cy="504056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488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Книппер-Чехова</a:t>
            </a:r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Ольга </a:t>
            </a:r>
            <a:r>
              <a:rPr lang="ru-RU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Леонардовна</a:t>
            </a:r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300" dirty="0" smtClean="0">
                <a:solidFill>
                  <a:srgbClr val="7030A0"/>
                </a:solidFill>
                <a:latin typeface="Bookman Old Style" pitchFamily="18" charset="0"/>
              </a:rPr>
              <a:t>(1868 - 1959) </a:t>
            </a:r>
            <a:br>
              <a:rPr lang="ru-RU" sz="2300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300" dirty="0" smtClean="0">
                <a:solidFill>
                  <a:srgbClr val="7030A0"/>
                </a:solidFill>
                <a:latin typeface="Bookman Old Style" pitchFamily="18" charset="0"/>
              </a:rPr>
              <a:t>Жена писателя, родилась в г. Глазове в семье инженера. С 1898 в МХТ. Первая исполнительница ролей в пьесах А. П. Чехова (Маша, Раневская - "Три сестры", "Вишневый сад").</a:t>
            </a:r>
            <a:endParaRPr lang="ru-RU" sz="23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7" name="Picture 4" descr="&amp;Scy;&amp;chcy;&amp;acy;&amp;scy;&amp;tcy;&amp;softcy;&amp;iecy;. &amp;Ocy;&amp;ncy;&amp;ocy; &amp;rcy;&amp;yacy;&amp;dcy;&amp;ocy;&amp;mcy;. - &amp;Pcy;&amp;iecy;&amp;rcy;&amp;vcy;&amp;ocy;&amp;iecy; &amp;mcy;&amp;acy;&amp;rcy;&amp;tcy;&amp;acy; 19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808618" cy="48577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6" descr="&amp;Kcy;&amp;ncy;&amp;icy;&amp;pcy;&amp;pcy;&amp;iecy;&amp;rcy;-&amp;CHcy;&amp;iecy;&amp;khcy;&amp;ocy;&amp;vcy;&amp;acy; &amp;Ocy;&amp;lcy;&amp;softcy;&amp;gcy;&amp;acy; &amp;Lcy;&amp;iecy;&amp;ocy;&amp;ncy;&amp;acy;&amp;rcy;&amp;dcy;&amp;ocy;&amp;vcy;&amp;ncy;&amp;acy; - &amp;Gcy;&amp;ucy;&amp;mcy;&amp;acy;&amp;ncy;&amp;icy;&amp;tcy;&amp;acy;&amp;rcy;&amp;ncy;&amp;ycy;&amp;jcy; &amp;scy;&amp;lcy;&amp;ocy;&amp;vcy;&amp;acy;&amp;rcy;&amp;soft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14488"/>
            <a:ext cx="3650933" cy="485778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816424" cy="10081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Ш4Р1 Чехов А. П. О любви: рассказы и</a:t>
            </a:r>
            <a:br>
              <a:rPr lang="ru-RU" sz="1600" dirty="0" smtClean="0"/>
            </a:br>
            <a:r>
              <a:rPr lang="ru-RU" sz="1600" dirty="0" smtClean="0"/>
              <a:t>  Ч56 повести / А. П. Чехов. – М. : Советская Россия, 1991. – 384 с. : ил.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556792"/>
            <a:ext cx="3528392" cy="511256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Книгу составили широко известные произведения А. П. Чехова, проницательного художника и знатока самого сокровенного в тайниках человеческой души.</a:t>
            </a:r>
          </a:p>
          <a:p>
            <a:pPr algn="just"/>
            <a:r>
              <a:rPr lang="ru-RU" sz="1600" dirty="0" smtClean="0"/>
              <a:t>Жизнь чеховских героев, существующих в потоке "серых буден", озаряется светом настоящей любви. Но мир с его обыденным представлением о добропорядочности против их чувств, возникших слишком поздно.</a:t>
            </a:r>
          </a:p>
          <a:p>
            <a:pPr algn="just"/>
            <a:r>
              <a:rPr lang="ru-RU" sz="1600" dirty="0" smtClean="0"/>
              <a:t>Не находя в себе сил противостоять сложившейся ситуации, они страдают со всей искренностью любящего сердца. Но остаются счастливыми лишь благодаря своей способности любить. </a:t>
            </a:r>
            <a:endParaRPr lang="ru-RU" sz="1600" dirty="0"/>
          </a:p>
        </p:txBody>
      </p:sp>
      <p:pic>
        <p:nvPicPr>
          <p:cNvPr id="11266" name="Picture 2" descr="D:\Мои документы\Строева О. М\ЧЕХОВ\Для Ольги\CCF21012015_0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2582" b="30088"/>
          <a:stretch>
            <a:fillRect/>
          </a:stretch>
        </p:blipFill>
        <p:spPr bwMode="auto">
          <a:xfrm>
            <a:off x="4572000" y="548679"/>
            <a:ext cx="3937136" cy="56886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ЯЛТИНСКИЙ ПЕРИОД</a:t>
            </a:r>
            <a:endParaRPr lang="ru-R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482" name="Picture 2" descr="&amp;Dcy;&amp;ocy;&amp;mcy;-&amp;mcy;&amp;ucy;&amp;zcy;&amp;iecy;&amp;jcy; &amp;Acy;.&amp;Pcy;. &amp;CHcy;&amp;iecy;&amp;kh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429552" cy="498408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2928934"/>
          </a:xfrm>
        </p:spPr>
        <p:txBody>
          <a:bodyPr>
            <a:noAutofit/>
          </a:bodyPr>
          <a:lstStyle/>
          <a:p>
            <a:pPr algn="just"/>
            <a:r>
              <a:rPr lang="ru-RU" sz="2100" dirty="0" smtClean="0">
                <a:solidFill>
                  <a:srgbClr val="7030A0"/>
                </a:solidFill>
                <a:latin typeface="Bookman Old Style" pitchFamily="18" charset="0"/>
              </a:rPr>
              <a:t>С 1898-1904 А. П. Чехов прожил вблизи Ялты, в деревне Верхняя </a:t>
            </a:r>
            <a:r>
              <a:rPr lang="ru-RU" sz="2100" dirty="0" err="1" smtClean="0">
                <a:solidFill>
                  <a:srgbClr val="7030A0"/>
                </a:solidFill>
                <a:latin typeface="Bookman Old Style" pitchFamily="18" charset="0"/>
              </a:rPr>
              <a:t>Аутка</a:t>
            </a:r>
            <a:r>
              <a:rPr lang="ru-RU" sz="2100" dirty="0" smtClean="0">
                <a:solidFill>
                  <a:srgbClr val="7030A0"/>
                </a:solidFill>
                <a:latin typeface="Bookman Old Style" pitchFamily="18" charset="0"/>
              </a:rPr>
              <a:t>, где была построена Белая дача. Дача знаменитого писателя и по сей день по праву считается одной из самых интересных достопримечательностей Ялты. В январе 1900 г. Чехов приобрел в Гурзуфе новую дачу и по завещанию, составленному А. П. Чеховым 3 августа 1901 г., гурзуфская дача перешла его жене О. Л. </a:t>
            </a:r>
            <a:r>
              <a:rPr lang="ru-RU" sz="2100" dirty="0" err="1" smtClean="0">
                <a:solidFill>
                  <a:srgbClr val="7030A0"/>
                </a:solidFill>
                <a:latin typeface="Bookman Old Style" pitchFamily="18" charset="0"/>
              </a:rPr>
              <a:t>Книппер</a:t>
            </a:r>
            <a:r>
              <a:rPr lang="ru-RU" sz="2100" dirty="0" smtClean="0">
                <a:solidFill>
                  <a:srgbClr val="7030A0"/>
                </a:solidFill>
                <a:latin typeface="Bookman Old Style" pitchFamily="18" charset="0"/>
              </a:rPr>
              <a:t>, которая ежегодно (за исключением военных лет) проводила лето в Гурзуфе.</a:t>
            </a:r>
            <a:endParaRPr lang="ru-RU" sz="21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6143644"/>
            <a:ext cx="4857752" cy="714356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Белая дача под Ялтой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6000768"/>
            <a:ext cx="4429124" cy="857232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Дача в Гурзуфе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4" descr="&amp;Dcy;&amp;acy;&amp;chcy;&amp;acy; &amp;CHcy;&amp;iecy;&amp;khcy;&amp;ocy;&amp;vcy;&amp;acy; &amp;vcy; &amp;Gcy;&amp;ucy;&amp;rcy;&amp;zcy;&amp;ucy;&amp;fcy;&amp;iecy;. &amp;Gcy;&amp;rcy;&amp;acy;&amp;fcy;&amp;icy;&amp;kcy;&amp;acy; &amp;icy; &amp;fcy;&amp;ocy;&amp;tcy;&amp;ocy; &amp;Bcy;&amp;lcy;&amp;ocy;&amp;gcy; &amp;khcy;&amp;ucy;&amp;dcy;&amp;ocy;&amp;zhcy;&amp;ncy;&amp;icy;&amp;kcy;&amp;a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928934"/>
            <a:ext cx="4286248" cy="3357586"/>
          </a:xfrm>
          <a:prstGeom prst="rect">
            <a:avLst/>
          </a:prstGeom>
          <a:noFill/>
        </p:spPr>
      </p:pic>
      <p:pic>
        <p:nvPicPr>
          <p:cNvPr id="13" name="Picture 6" descr="&amp;Vcy; &amp;yacy;&amp;lcy;&amp;tcy;&amp;icy;&amp;ncy;&amp;scy;&amp;kcy;&amp;ocy;&amp;mcy; &amp;dcy;&amp;ocy;&amp;mcy;&amp;iecy;-&amp;mcy;&amp;ucy;&amp;zcy;&amp;iecy;&amp;iecy; &amp;CHcy;&amp;iecy;&amp;khcy;&amp;ocy;&amp;vcy;&amp;acy; &amp;rcy;&amp;acy;&amp;zcy;&amp;rcy;&amp;acy;&amp;bcy;&amp;ocy;&amp;tcy;&amp;acy;&amp;lcy;&amp;icy; &amp;vcy;&amp;icy;&amp;rcy;&amp;tcy;&amp;ucy;&amp;acy;&amp;lcy;&amp;softcy;&amp;ncy;&amp;ycy;&amp;jcy; &amp;tcy;&amp;ucy;&amp;rcy; / &amp;Kcy;&amp;rcy;&amp;ycy;&amp;mcy;.ne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t="2335"/>
          <a:stretch>
            <a:fillRect/>
          </a:stretch>
        </p:blipFill>
        <p:spPr bwMode="auto">
          <a:xfrm>
            <a:off x="214282" y="2928934"/>
            <a:ext cx="4426339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2285992"/>
            <a:ext cx="285752" cy="14287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0"/>
            <a:ext cx="4214842" cy="68580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В осенне-зимний сезон 1901/02 года на южном берегу Крыма одновременно жили три великих русских писателя, привлекавших к себе внимание всего мира. В Ялте проживал Чехов, в </a:t>
            </a:r>
            <a:r>
              <a:rPr lang="ru-RU" sz="2400" dirty="0" err="1" smtClean="0">
                <a:solidFill>
                  <a:srgbClr val="7030A0"/>
                </a:solidFill>
                <a:latin typeface="Bookman Old Style" pitchFamily="18" charset="0"/>
              </a:rPr>
              <a:t>Олеизе</a:t>
            </a: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 - Горький, а в </a:t>
            </a:r>
            <a:r>
              <a:rPr lang="ru-RU" sz="2400" dirty="0" err="1" smtClean="0">
                <a:solidFill>
                  <a:srgbClr val="7030A0"/>
                </a:solidFill>
                <a:latin typeface="Bookman Old Style" pitchFamily="18" charset="0"/>
              </a:rPr>
              <a:t>Гаспре</a:t>
            </a: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 жил Лев Николаевич Толстой, приезжавший в Крым лечиться. Эти писатели, такие разные по своим взглядам и по своему творчеству, нередко встречались вместе, собираясь у Толстого.</a:t>
            </a:r>
            <a:endParaRPr lang="ru-RU" sz="24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13314" name="Picture 2" descr="D:\Документы админ\Строева\ЧЕХОВ\картинки\1322655-R3L8T8D-500-844fb02684ebd19c659fd0ee4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572000" y="500042"/>
            <a:ext cx="4283115" cy="58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«Как стилист Чехов недосягаем, и будущий историк литературы, говоря о росте русского языка, скажет, что этот язык создали Пушкин, Тургенев и Чехов».</a:t>
            </a:r>
            <a:b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  /М. Горький/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0" y="4643446"/>
            <a:ext cx="857256" cy="214314"/>
          </a:xfrm>
        </p:spPr>
        <p:txBody>
          <a:bodyPr>
            <a:normAutofit/>
          </a:bodyPr>
          <a:lstStyle/>
          <a:p>
            <a:pPr algn="ctr"/>
            <a:endParaRPr lang="ru-RU" sz="8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01122" cy="2000264"/>
          </a:xfrm>
        </p:spPr>
        <p:txBody>
          <a:bodyPr>
            <a:normAutofit/>
          </a:bodyPr>
          <a:lstStyle/>
          <a:p>
            <a:pPr algn="ctr"/>
            <a:r>
              <a:rPr lang="ru-RU" sz="4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Детство, юность и молодые годы</a:t>
            </a:r>
            <a:endParaRPr lang="ru-RU" sz="4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Picture 2" descr="D:\Документы админ\Строева\ЧЕХОВ\картинки\416013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7500990" cy="498322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8580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«Чехов – несравненный художник… Художник жизни. И достоинство его творчества в том, что оно понятно и сродно не только всякому русскому, но и всякому человеку вообще. А это главное…».</a:t>
            </a:r>
            <a:b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/Л. Н. Толстой/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3929090"/>
          </a:xfrm>
        </p:spPr>
        <p:txBody>
          <a:bodyPr>
            <a:normAutofit/>
          </a:bodyPr>
          <a:lstStyle/>
          <a:p>
            <a:pPr algn="ctr"/>
            <a:r>
              <a:rPr lang="ru-RU" sz="4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Творчество Великого Классика</a:t>
            </a:r>
            <a:endParaRPr lang="ru-RU" sz="4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7356" y="4857760"/>
            <a:ext cx="3571900" cy="12858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&amp;Vcy;&amp;iecy;&amp;ncy;&amp;scy;&amp;kcy;&amp;icy;&amp;jcy; &amp;fcy;&amp;iecy;&amp;scy;&amp;tcy;&amp;icy;&amp;vcy;&amp;acy;&amp;lcy;&amp;softcy; &quot;&amp;Lcy;&amp;icy;&amp;tcy;&amp;iecy;&amp;rcy;&amp;acy;&amp;tcy;&amp;ucy;&amp;rcy;&amp;acy; &amp;ocy;&amp;scy;&amp;iecy;&amp;ncy;&amp;softcy;&amp;yucy;&quot; &amp;bcy;&amp;ucy;&amp;dcy;&amp;iecy;&amp;tcy; &amp;pcy;&amp;ocy;&amp;scy;&amp;vcy;&amp;yacy;&amp;shchcy;&amp;iecy;&amp;ncy; &amp;Ucy;&amp;kcy;&amp;rcy;&amp;acy;&amp;icy;&amp;ncy;&amp;ie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240144"/>
            <a:ext cx="7429552" cy="437495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744416" cy="136815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Пронин Е. И. Антиномии честного разума, или </a:t>
            </a:r>
            <a:r>
              <a:rPr lang="ru-RU" sz="1600" dirty="0" err="1" smtClean="0"/>
              <a:t>Самотрансценденция</a:t>
            </a:r>
            <a:r>
              <a:rPr lang="ru-RU" sz="1600" dirty="0" smtClean="0"/>
              <a:t> по А. Чехову / Е. И. Пронин, Е. Е. Пронина // Общественные науки и современность. – 2010. - № 4. – С. 151-161.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28736"/>
            <a:ext cx="3678108" cy="5429264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ru-RU" sz="1600" dirty="0" smtClean="0"/>
              <a:t>Из данной статьи мы можем узнать, что по </a:t>
            </a:r>
            <a:r>
              <a:rPr lang="ru-RU" sz="1600" dirty="0" err="1" smtClean="0"/>
              <a:t>интернет-статистике</a:t>
            </a:r>
            <a:r>
              <a:rPr lang="ru-RU" sz="1600" dirty="0" smtClean="0"/>
              <a:t> в настоящее время по популярности А. Чехова опережает только А. Пушкин. Чехов – и как человек и как писатель – по-прежнему удивляет и потрясает своих читателей, хотя давно отшумели и ушли в далёкое прошлое социальные проблемы того времени и связанные с ними «проклятые вопросы». Чехов предвосхитил безмерную «горечь» бытия, не отвечающего человеческим чаяниям, и продемонстрировал мужество личного противостояния стихии социальной жизни еще в преддверии этих испытаний. Он первым увидел мир бестрепетным и трезвым взглядом врача-диагноста, увидел таким, каким он вскоре явился всем в зареве революций и мировых войн – </a:t>
            </a:r>
            <a:r>
              <a:rPr lang="ru-RU" sz="1600" dirty="0" err="1" smtClean="0"/>
              <a:t>антиномичным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8434" name="Picture 2" descr="D:\Мои документы\Строева О. М\ЧЕХОВ\Для Ольги\CCF21012015_0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t="1018" r="27237" b="20246"/>
          <a:stretch>
            <a:fillRect/>
          </a:stretch>
        </p:blipFill>
        <p:spPr bwMode="auto">
          <a:xfrm>
            <a:off x="4211960" y="332655"/>
            <a:ext cx="3672408" cy="49376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5" name="Picture 3" descr="D:\Мои документы\Строева О. М\ЧЕХОВ\Для Ольги\CCF21012015_00014.jpg"/>
          <p:cNvPicPr>
            <a:picLocks noChangeAspect="1" noChangeArrowheads="1"/>
          </p:cNvPicPr>
          <p:nvPr/>
        </p:nvPicPr>
        <p:blipFill>
          <a:blip r:embed="rId3" cstate="print"/>
          <a:srcRect l="28143" t="21630" r="5139" b="1783"/>
          <a:stretch>
            <a:fillRect/>
          </a:stretch>
        </p:blipFill>
        <p:spPr bwMode="auto">
          <a:xfrm>
            <a:off x="5345769" y="1916832"/>
            <a:ext cx="3493022" cy="46848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960440" cy="134076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Ш4Р1 Чехов А. П. Избранные сочинения.</a:t>
            </a:r>
            <a:br>
              <a:rPr lang="ru-RU" sz="1600" dirty="0" smtClean="0"/>
            </a:br>
            <a:r>
              <a:rPr lang="ru-RU" sz="1600" dirty="0" smtClean="0"/>
              <a:t> Ч56   В 2-х т. Т. 1. Вступительная статья Г. Бердникова / А. П. Чехов. – М. : Художественная литература, 1986. – 735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556792"/>
            <a:ext cx="3456384" cy="530120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/>
              <a:t>В первый том избранных сочинений А. П. Чехова вошли наиболее известные рассказы и повести 1880-1893 годов, в самом начале его литературной деятельности. Начинается книга со статьи Г. Бердникова «Творческое наследие А. П. Чехова в современном мире». "Все это было бы смешно, когда бы не было так грустно", - это, пожалуй, лаконичная и точная характеристика гениальных рассказов Антона Павловича Чехова, величайшего писателя, публициста и драматурга, которого и по сей день знают и любят во всем мире. Тонкий юмор, язвительный сарказм и вместе с тем трогательная до нежности чуткость ко всякому человеческому переживанию - отличительные черты произведений Чехова, неважно, написаны ли они в форме короткого рассказа или пьесы.</a:t>
            </a:r>
            <a:endParaRPr lang="ru-RU" sz="1600" dirty="0"/>
          </a:p>
        </p:txBody>
      </p:sp>
      <p:pic>
        <p:nvPicPr>
          <p:cNvPr id="1026" name="Picture 2" descr="D:\Мои документы\Строева О. М\ЧЕХОВ\Для Ольги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2858" r="34057" b="31106"/>
          <a:stretch>
            <a:fillRect/>
          </a:stretch>
        </p:blipFill>
        <p:spPr bwMode="auto">
          <a:xfrm>
            <a:off x="4644008" y="620688"/>
            <a:ext cx="3888432" cy="56672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960440" cy="93610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Ш3Р1 Чехов А. П. Рассказы / А. П. Чехов. –</a:t>
            </a:r>
            <a:br>
              <a:rPr lang="ru-RU" sz="1600" dirty="0" smtClean="0"/>
            </a:br>
            <a:r>
              <a:rPr lang="ru-RU" sz="1600" dirty="0" smtClean="0"/>
              <a:t> Ч56 М. : Художественная литература, 1978. – 384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96752"/>
            <a:ext cx="3600400" cy="547260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эту книгу включены известные произведения А. П. Чехова «Хамелеон», «Унтер Пришибеев», «Анна на шее», «Человек в футляре», «Крыжовник», «О любви», «</a:t>
            </a:r>
            <a:r>
              <a:rPr lang="ru-RU" sz="1600" dirty="0" err="1" smtClean="0"/>
              <a:t>Ионыч</a:t>
            </a:r>
            <a:r>
              <a:rPr lang="ru-RU" sz="1600" dirty="0" smtClean="0"/>
              <a:t>», «Душечка», «Дама с собачкой» и другие. Антон Павлович Чехов - один из величайших писателей и драматургов не только отечественной, но и мировой литературы, тончайший психолог, ироничный юморист, непревзойденный певец загадочной русской души во всем се эмоциональном диапазоне, в котором от смешного до драматического - всего один шаг. В сборник вошли наиболее известные повести и рассказы Чехова - произведения забавные и трагические, порой прозрачно-поэтические, порой саркастично-едкие.</a:t>
            </a:r>
            <a:endParaRPr lang="ru-RU" sz="1600" dirty="0"/>
          </a:p>
        </p:txBody>
      </p:sp>
      <p:pic>
        <p:nvPicPr>
          <p:cNvPr id="2050" name="Picture 2" descr="D:\Мои документы\Строева О. М\ЧЕХОВ\Для Ольги\CCF21012015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r="42582" b="32548"/>
          <a:stretch>
            <a:fillRect/>
          </a:stretch>
        </p:blipFill>
        <p:spPr bwMode="auto">
          <a:xfrm>
            <a:off x="4572000" y="548679"/>
            <a:ext cx="3960440" cy="57426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816424" cy="79208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Ш4Р1 Чехов А. П. В сумерках / А. П.</a:t>
            </a:r>
            <a:br>
              <a:rPr lang="ru-RU" sz="1600" dirty="0" smtClean="0"/>
            </a:br>
            <a:r>
              <a:rPr lang="ru-RU" sz="1600" dirty="0" smtClean="0"/>
              <a:t>  Ч56    Чехов. – М. : Наука, 1986. – 576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196752"/>
            <a:ext cx="3672408" cy="532859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Очень подходящее заглавие выбрал Чехов для маленького сборника своих рассказов. В целом они действительно напоминают сумерки, когда замирающий свет не дает глазу резких контуров и определенных красок, когда эта своеобразная незаконченность образов, оборванность перспектив, смутность освещения вызывают в вас странное, хотя и всем знакомое чувство тихой, ленивой и в конце концов приятной грусти. Небольшая книжка рассказов А. П. Чехова заметно выделяется по своим литературным достоинствам из массы произведений современной беллетристики. Шестнадцать маленьких очерков, помещенных в этом сборнике, обнаруживают в авторе дарование, не лишенное свежести и некоторой оригинальности.</a:t>
            </a:r>
            <a:endParaRPr lang="ru-RU" sz="1600" dirty="0"/>
          </a:p>
        </p:txBody>
      </p:sp>
      <p:pic>
        <p:nvPicPr>
          <p:cNvPr id="3074" name="Picture 2" descr="D:\Мои документы\Строева О. М\ЧЕХОВ\Для Ольги\CCF21012015_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9402" b="43620"/>
          <a:stretch>
            <a:fillRect/>
          </a:stretch>
        </p:blipFill>
        <p:spPr bwMode="auto">
          <a:xfrm>
            <a:off x="4644008" y="548680"/>
            <a:ext cx="3888432" cy="57855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4032448" cy="86409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Ш4Р1 Чехов А. П. Повести и рассказы /</a:t>
            </a:r>
            <a:br>
              <a:rPr lang="ru-RU" sz="1600" dirty="0" smtClean="0"/>
            </a:br>
            <a:r>
              <a:rPr lang="ru-RU" sz="1600" dirty="0" smtClean="0"/>
              <a:t> Ч56 А. П. Чехов. – М. : Советская Россия, 1980 – 336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268760"/>
            <a:ext cx="3528392" cy="525658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сборник вошли произведения А. П. Чехова конца 80-х 90-х годов: повести «Огни», «Дуэль», «Палата №6», рассказы «Именины», «Дама с собачкой», «Архиерей» и другие.</a:t>
            </a:r>
            <a:r>
              <a:rPr lang="ru-RU" sz="1600" dirty="0"/>
              <a:t> </a:t>
            </a:r>
            <a:r>
              <a:rPr lang="ru-RU" sz="1600" dirty="0" smtClean="0"/>
              <a:t>Главный герой произведений А. П. Чехова - рядовой человек со своими каждодневными делами и заботами. Тонкий психолог, мастер подтекста, своеобразно сочетающий юмор и лиризм, Чехов в своих рассказах, повестях и пьесах достигает вершин социального и художественного обобщения. Смысл его творчества был поучителен и важен для читателей всего мира, поскольку говоря о России, Чехов говорил обо всем современном ему человечестве, о его противоречиях и надеждах, о его настоящем и будущем.</a:t>
            </a:r>
          </a:p>
        </p:txBody>
      </p:sp>
      <p:pic>
        <p:nvPicPr>
          <p:cNvPr id="10242" name="Picture 2" descr="D:\Мои документы\Строева О. М\ЧЕХОВ\Для Ольги\CCF21012015_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9172" b="30088"/>
          <a:stretch>
            <a:fillRect/>
          </a:stretch>
        </p:blipFill>
        <p:spPr bwMode="auto">
          <a:xfrm>
            <a:off x="4644008" y="548679"/>
            <a:ext cx="3865128" cy="568863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104456" cy="122413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Ш4Р1 Чехов А. П. Сочинения: В 2-х т. Т. 1.</a:t>
            </a:r>
            <a:br>
              <a:rPr lang="ru-RU" sz="1600" dirty="0" smtClean="0"/>
            </a:br>
            <a:r>
              <a:rPr lang="ru-RU" sz="1600" dirty="0" smtClean="0"/>
              <a:t> Ч56 Повести; Рассказы 1880-1894 / А. П. Чехов. – М. : Художественная литература, 1982. – 448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484784"/>
            <a:ext cx="3528392" cy="525658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первый том двухтомника А. П. Чехова вошли его рассказы и повести 1880-1894 годов. («Радость», «Унтер Пришибеев», «Палата №6», "Шведская спичка", "Верочка", "Счастье", "Спать хочется", "Страх", "Шампанское", "Драма", "Враги", "Володя большой и Володя маленький» и многие другие. Антон Павлович Чехов - замечательный русский писатель, создатель ярких запоминающихся образов, тонкий психолог, мастер подтекста, своеобразно сочетающий юмор и лиризм. Его творческое наследие, в которое вошли любимые читателями во всем мире прозаические и драматические произведения писателя, оказало огромное влияние на развитие литературы и театрального искусства XX века.</a:t>
            </a:r>
            <a:endParaRPr lang="ru-RU" sz="1600" dirty="0"/>
          </a:p>
        </p:txBody>
      </p:sp>
      <p:pic>
        <p:nvPicPr>
          <p:cNvPr id="12290" name="Picture 2" descr="D:\Мои документы\Строева О. М\ЧЕХОВ\Для Ольги\CCF21012015_0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122" b="10404"/>
          <a:stretch>
            <a:fillRect/>
          </a:stretch>
        </p:blipFill>
        <p:spPr bwMode="auto">
          <a:xfrm>
            <a:off x="4644008" y="548680"/>
            <a:ext cx="3865128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72198" y="3357562"/>
            <a:ext cx="314300" cy="242888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12" y="3143248"/>
            <a:ext cx="142876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 descr="D:\Документы админ\Строева\ЧЕХОВ\картинки\MPqEOLTrgf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2"/>
            <a:ext cx="7728065" cy="51435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3" name="Picture 3" descr="D:\Документы админ\Строева\ЧЕХОВ\картинки\0d0daa77c4e0b52743b86e779674736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2244" y="4500571"/>
            <a:ext cx="4851756" cy="235743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888432" cy="115212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Ш5Р1  Русские писатели </a:t>
            </a:r>
            <a:r>
              <a:rPr lang="en-US" sz="1600" dirty="0" smtClean="0"/>
              <a:t>XIX</a:t>
            </a:r>
            <a:r>
              <a:rPr lang="ru-RU" sz="1600" dirty="0" smtClean="0"/>
              <a:t> века о своих</a:t>
            </a:r>
            <a:br>
              <a:rPr lang="ru-RU" sz="1600" dirty="0" smtClean="0"/>
            </a:br>
            <a:r>
              <a:rPr lang="ru-RU" sz="1600" dirty="0" smtClean="0"/>
              <a:t>  Р89 произведениях: хрестоматия историко-литературных материалов. – М. : Новая школа, 1995. – 208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3528392" cy="504056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Книга знакомит с оценками, которые давали своим творения Пушкин, Гоголь, Л. Толстой, Чехов и другие писатели. В неё включены фрагменты из их писем и статей, раскрывающих смысл и своеобразие многих стихотворений, романсов, пьес. В авторский признаниях выявляется личность писателя, его высокая духовная культура и благородство натуры.</a:t>
            </a:r>
          </a:p>
          <a:p>
            <a:pPr algn="just"/>
            <a:r>
              <a:rPr lang="ru-RU" sz="1600" dirty="0" smtClean="0"/>
              <a:t>Привлечённые материалы дадут представление о времени, когда зарождались замыслы многих произведений, сообщат читателю, как современники воспринимали творчество отдельных писателей.</a:t>
            </a:r>
            <a:endParaRPr lang="ru-RU" sz="1600" dirty="0"/>
          </a:p>
        </p:txBody>
      </p:sp>
      <p:pic>
        <p:nvPicPr>
          <p:cNvPr id="4098" name="Picture 2" descr="D:\Мои документы\Строева О. М\ЧЕХОВ\Для Ольги\CCF21012015_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7" b="28857"/>
          <a:stretch>
            <a:fillRect/>
          </a:stretch>
        </p:blipFill>
        <p:spPr bwMode="auto">
          <a:xfrm>
            <a:off x="4572000" y="548680"/>
            <a:ext cx="3937136" cy="57790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Отчий дом писателя в Таганроге. Ныне усадьба музея «Домик Чехова»</a:t>
            </a:r>
            <a:endParaRPr lang="ru-RU" sz="2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869160"/>
            <a:ext cx="9144000" cy="198884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Раннее детство Антона протекало в бесконечных</a:t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церковных праздниках, именинах. В будние дни после школы братья сторожили лавку отца, а в 5 утра каждый день вставали петь в церковном хоре. Как говорил сам Чехов: «В детстве у меня не было детства».</a:t>
            </a:r>
            <a:endParaRPr lang="ru-RU" dirty="0"/>
          </a:p>
        </p:txBody>
      </p:sp>
      <p:pic>
        <p:nvPicPr>
          <p:cNvPr id="1026" name="Picture 2" descr="D:\Мои документы\Строева О. М\ЧЕХОВ\картинки\усадьба музея Домик Чех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77" t="-404" r="7246"/>
          <a:stretch>
            <a:fillRect/>
          </a:stretch>
        </p:blipFill>
        <p:spPr bwMode="auto">
          <a:xfrm>
            <a:off x="1403648" y="1052736"/>
            <a:ext cx="6192688" cy="381642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00400" cy="10801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Коган Л. А. Парадокс Чехова (К 150-летию со дня рождения) / Л. А. Коган // Вопросы философии. – 2010. - №4. – С. 168-174.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12776"/>
            <a:ext cx="3384376" cy="525658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Хотя Чехов был собирателем, защитником, совестным судом русской интеллигенции, некоторые ее видные представители словно бы не узнали, не признали современного им классика. Данная статья, вышедшая к 150-летию со дня рождения А. Чехова рассказывает нам о парадоксе в его творчестве.</a:t>
            </a:r>
          </a:p>
          <a:p>
            <a:pPr algn="just"/>
            <a:r>
              <a:rPr lang="ru-RU" sz="1600" dirty="0" smtClean="0"/>
              <a:t>Чехов был одним из первопроходцев-правдоискателей, закладывавших гуманитарные основы всеобщей экологии, включая экологию культуры, экологию духа; осознающих необходимость перехода от традиционной борьбы с природой, ее покорения и колонизации к вечному миру и дружбе с ней.</a:t>
            </a:r>
            <a:endParaRPr lang="ru-RU" sz="1600" dirty="0"/>
          </a:p>
        </p:txBody>
      </p:sp>
      <p:pic>
        <p:nvPicPr>
          <p:cNvPr id="17410" name="Picture 2" descr="D:\Мои документы\Строева О. М\ЧЕХОВ\Для Ольги\CCF21012015_0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8" t="2249" r="27237" b="23936"/>
          <a:stretch>
            <a:fillRect/>
          </a:stretch>
        </p:blipFill>
        <p:spPr bwMode="auto">
          <a:xfrm>
            <a:off x="4211960" y="188640"/>
            <a:ext cx="3744416" cy="5066229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1" name="Picture 3" descr="D:\Мои документы\Строева О. М\ЧЕХОВ\Для Ольги\CCF21012015_00017.jpg"/>
          <p:cNvPicPr>
            <a:picLocks noChangeAspect="1" noChangeArrowheads="1"/>
          </p:cNvPicPr>
          <p:nvPr/>
        </p:nvPicPr>
        <p:blipFill>
          <a:blip r:embed="rId3" cstate="print"/>
          <a:srcRect l="1905" t="7333" r="29513" b="23015"/>
          <a:stretch>
            <a:fillRect/>
          </a:stretch>
        </p:blipFill>
        <p:spPr bwMode="auto">
          <a:xfrm>
            <a:off x="5220072" y="1844824"/>
            <a:ext cx="3528392" cy="475457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816424" cy="1412776"/>
          </a:xfrm>
        </p:spPr>
        <p:txBody>
          <a:bodyPr>
            <a:normAutofit/>
          </a:bodyPr>
          <a:lstStyle/>
          <a:p>
            <a:pPr algn="just"/>
            <a:r>
              <a:rPr lang="ru-RU" sz="1600" dirty="0" err="1" smtClean="0"/>
              <a:t>Бушканец</a:t>
            </a:r>
            <a:r>
              <a:rPr lang="ru-RU" sz="1600" dirty="0" smtClean="0"/>
              <a:t> Л. Е. Чехов – писатель русского Апокалипсиса? / Л. Е. </a:t>
            </a:r>
            <a:r>
              <a:rPr lang="ru-RU" sz="1600" dirty="0" err="1" smtClean="0"/>
              <a:t>Бушканец</a:t>
            </a:r>
            <a:r>
              <a:rPr lang="ru-RU" sz="1600" dirty="0" smtClean="0"/>
              <a:t> // Общественные науки и современность. – 2010. - № 4. – С. 162-172.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3672408" cy="532859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/>
              <a:t>В данной статье автор анализирует творчество А. П. Чехова как реакцию на свою эпоху. Его рассказы обладали необъяснимой для многих особенностью: они вызывали у читателя потрясение, преодолевавшее все предубеждения, в том числе и сформированные критикой: они завораживали. И это миросозерцание писателя стало причиной читательского поклонения Чехову.</a:t>
            </a:r>
          </a:p>
          <a:p>
            <a:pPr algn="just"/>
            <a:r>
              <a:rPr lang="ru-RU" sz="1600" dirty="0" smtClean="0"/>
              <a:t>Немало параллелей между чеховским временем и временем нашим читатель этой статьи мог обнаружить сам: это апатия и оглупление одной части общества; чувство одиночества, обессмысливания жизни из-за обесценивания прежних идеалов, и отчаяние – другой.</a:t>
            </a:r>
          </a:p>
          <a:p>
            <a:pPr algn="just"/>
            <a:r>
              <a:rPr lang="ru-RU" sz="1600" dirty="0" smtClean="0"/>
              <a:t>Честный и суровый, иногда даже жестокий анализ Чехова позволил ему поставить диагноз своему времени: эпоха стоит на грани катастрофы.</a:t>
            </a:r>
            <a:endParaRPr lang="ru-RU" sz="1600" dirty="0"/>
          </a:p>
        </p:txBody>
      </p:sp>
      <p:pic>
        <p:nvPicPr>
          <p:cNvPr id="5" name="Picture 2" descr="D:\Мои документы\Строева О. М\ЧЕХОВ\Для Ольги\CCF21012015_0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t="1018" r="27237" b="20246"/>
          <a:stretch>
            <a:fillRect/>
          </a:stretch>
        </p:blipFill>
        <p:spPr bwMode="auto">
          <a:xfrm>
            <a:off x="4211960" y="332656"/>
            <a:ext cx="3672843" cy="49382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458" name="Picture 2" descr="D:\Мои документы\Строева О. М\ЧЕХОВ\Для Ольги\CCF21012015_00015.jpg"/>
          <p:cNvPicPr>
            <a:picLocks noChangeAspect="1" noChangeArrowheads="1"/>
          </p:cNvPicPr>
          <p:nvPr/>
        </p:nvPicPr>
        <p:blipFill>
          <a:blip r:embed="rId3" cstate="print"/>
          <a:srcRect l="2248" t="3244" r="30325" b="22148"/>
          <a:stretch>
            <a:fillRect/>
          </a:stretch>
        </p:blipFill>
        <p:spPr bwMode="auto">
          <a:xfrm>
            <a:off x="5360956" y="1916832"/>
            <a:ext cx="3459515" cy="46805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744416" cy="136815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Ш3.3Р1 Шубин Б. М. Дополнение к</a:t>
            </a:r>
            <a:br>
              <a:rPr lang="ru-RU" sz="1600" dirty="0" smtClean="0"/>
            </a:br>
            <a:r>
              <a:rPr lang="ru-RU" sz="1600" dirty="0" smtClean="0"/>
              <a:t>  Ш95    портретам: (Скорбный лист, или История болезни Александра Пушкина. Доктор А. П. Чехов) / Б. М. Шубин. – М. : Знание, 1989. – 256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700808"/>
            <a:ext cx="3456384" cy="49685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/>
              <a:t>Автор доктор медицинских наук взглянул на биографии А. С. Пушкина и А. П. Чехова глазами врача. Такой своеобразный взгляд позволил ему дополнить портреты выдающихся писателей интересными и малоизвестными подробностями.</a:t>
            </a:r>
          </a:p>
          <a:p>
            <a:pPr algn="just"/>
            <a:r>
              <a:rPr lang="ru-RU" sz="1600" dirty="0" smtClean="0"/>
              <a:t>Книга состоит из двух разделов. Первый - «Скорбный лист, или История болезни Александра Пушкина». Вторую половину книги составляют очерки «Доктор А. П. Чехов», которые знакомят читателей с медицинской деятельностью А. П. Чехова, с кругом его научных и общественных интересов.</a:t>
            </a:r>
          </a:p>
          <a:p>
            <a:pPr algn="just"/>
            <a:r>
              <a:rPr lang="ru-RU" sz="1600" dirty="0" smtClean="0"/>
              <a:t>Рассмотрению некоторых аспектов медицинской деятельности А. П. Чехова посвящается настоящая книга.</a:t>
            </a:r>
            <a:endParaRPr lang="ru-RU" sz="1600" dirty="0"/>
          </a:p>
        </p:txBody>
      </p:sp>
      <p:pic>
        <p:nvPicPr>
          <p:cNvPr id="7170" name="Picture 2" descr="D:\Мои документы\Строева О. М\ЧЕХОВ\Для Ольги\CCF21012015_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7467" b="33778"/>
          <a:stretch>
            <a:fillRect/>
          </a:stretch>
        </p:blipFill>
        <p:spPr bwMode="auto">
          <a:xfrm>
            <a:off x="4572000" y="548679"/>
            <a:ext cx="3937136" cy="576064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816424" cy="10801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Ш5Р1 Лакшин В. Я. Судьбы: от</a:t>
            </a:r>
            <a:br>
              <a:rPr lang="ru-RU" sz="1600" dirty="0" smtClean="0"/>
            </a:br>
            <a:r>
              <a:rPr lang="ru-RU" sz="1600" dirty="0" smtClean="0"/>
              <a:t> Л19 Пушкина до блока. Телевизионные опыты / В. Я. Лакшин. – М. : Искусство, 1990. – 335 с. : ил.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3816424" cy="558924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книгу включены сценарии телевизионных работ автора, посвященных русским писателям-классикам </a:t>
            </a:r>
            <a:r>
              <a:rPr lang="en-US" sz="1600" dirty="0" smtClean="0"/>
              <a:t>XIX</a:t>
            </a:r>
            <a:r>
              <a:rPr lang="ru-RU" sz="1600" dirty="0" smtClean="0"/>
              <a:t> и </a:t>
            </a:r>
            <a:r>
              <a:rPr lang="en-US" sz="1600" dirty="0" smtClean="0"/>
              <a:t>XX</a:t>
            </a:r>
            <a:r>
              <a:rPr lang="ru-RU" sz="1600" dirty="0" smtClean="0"/>
              <a:t> веков (в том числе и Чехова). Данные сценарии о русских писателях-классиках, их судьбах и их творчестве, были написаны и поставлены на Центральном телевидении между 1978 и 1985 годами. Раздел о А. П. Чехове в данной книге называется «Путешествие к Чехову», который состоит из пяти частей и постскриптума. Внешнюю опору сюжету давала простая география чеховских мест: Таганрог, Москва, Сахалин, Мелихово, Ялта. За скобками остались Воскресенск с Бабкиным, </a:t>
            </a:r>
            <a:r>
              <a:rPr lang="ru-RU" sz="1600" dirty="0" err="1" smtClean="0"/>
              <a:t>Богимово</a:t>
            </a:r>
            <a:r>
              <a:rPr lang="ru-RU" sz="1600" dirty="0" smtClean="0"/>
              <a:t> на Оке, </a:t>
            </a:r>
            <a:r>
              <a:rPr lang="ru-RU" sz="1600" dirty="0" err="1" smtClean="0"/>
              <a:t>линтваревская</a:t>
            </a:r>
            <a:r>
              <a:rPr lang="ru-RU" sz="1600" dirty="0" smtClean="0"/>
              <a:t> усадьба на Луке, Петербург, Кавказ и Ницца. По существу речь должна была идти об узловых моментах судьбы писателя, болевых ее точках.</a:t>
            </a:r>
            <a:endParaRPr lang="ru-RU" sz="1600" dirty="0"/>
          </a:p>
        </p:txBody>
      </p:sp>
      <p:pic>
        <p:nvPicPr>
          <p:cNvPr id="9218" name="Picture 2" descr="D:\Мои документы\Строева О. М\ЧЕХОВ\Для Ольги\CCF21012015_0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30088"/>
          <a:stretch>
            <a:fillRect/>
          </a:stretch>
        </p:blipFill>
        <p:spPr bwMode="auto">
          <a:xfrm>
            <a:off x="4572000" y="620687"/>
            <a:ext cx="3937136" cy="56390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456384" cy="936104"/>
          </a:xfrm>
        </p:spPr>
        <p:txBody>
          <a:bodyPr>
            <a:normAutofit/>
          </a:bodyPr>
          <a:lstStyle/>
          <a:p>
            <a:pPr algn="just"/>
            <a:r>
              <a:rPr lang="ru-RU" sz="1600" dirty="0" err="1" smtClean="0"/>
              <a:t>Россинская</a:t>
            </a:r>
            <a:r>
              <a:rPr lang="ru-RU" sz="1600" dirty="0" smtClean="0"/>
              <a:t> С. В. «</a:t>
            </a:r>
            <a:r>
              <a:rPr lang="en-US" sz="1600" dirty="0" smtClean="0"/>
              <a:t>Persona nota</a:t>
            </a:r>
            <a:r>
              <a:rPr lang="ru-RU" sz="1600" dirty="0" smtClean="0"/>
              <a:t>: </a:t>
            </a:r>
            <a:r>
              <a:rPr lang="ru-RU" sz="1600" dirty="0" err="1" smtClean="0"/>
              <a:t>Чехов+</a:t>
            </a:r>
            <a:r>
              <a:rPr lang="ru-RU" sz="1600" dirty="0" smtClean="0"/>
              <a:t>» / С. В. </a:t>
            </a:r>
            <a:r>
              <a:rPr lang="ru-RU" sz="1600" dirty="0" err="1" smtClean="0"/>
              <a:t>Россинская</a:t>
            </a:r>
            <a:r>
              <a:rPr lang="ru-RU" sz="1600" dirty="0" smtClean="0"/>
              <a:t> // Новая библиотека. – 2010. - № 7. – С. 6-9.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268760"/>
            <a:ext cx="3456384" cy="525658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Автор статьи дает нам краткую биографию Чехова, затем рассказывает о литературном вечере «</a:t>
            </a:r>
            <a:r>
              <a:rPr lang="en-US" sz="1600" dirty="0" smtClean="0"/>
              <a:t>Persona nota</a:t>
            </a:r>
            <a:r>
              <a:rPr lang="ru-RU" sz="1600" dirty="0" smtClean="0"/>
              <a:t>: </a:t>
            </a:r>
            <a:r>
              <a:rPr lang="ru-RU" sz="1600" dirty="0" err="1" smtClean="0"/>
              <a:t>Чехов+</a:t>
            </a:r>
            <a:r>
              <a:rPr lang="ru-RU" sz="1600" dirty="0" smtClean="0"/>
              <a:t>», который состоялся в литературном клубе города Тольятти 26 января 2010 года. Это событие было приурочено к юбилейной дате – 150-летию со дня рождения великого русского писателя Антона Чехова. Не потому ли и перечитываем Чехова вновь и вновь? Не потому ли вглядываемся в его недолгую жизнь с таким сосредоточенным и непраздным интересом? Вглядываемся – и вот он, кажется, весь перед тобой – подтянутый, спокойный, с солнечными бликами на стеклах пенсне. Иллюзия! Чем ближе подходишь к нему, тем дальше и дальше он отступает…</a:t>
            </a:r>
            <a:endParaRPr lang="ru-RU" sz="1600" dirty="0"/>
          </a:p>
        </p:txBody>
      </p:sp>
      <p:pic>
        <p:nvPicPr>
          <p:cNvPr id="15362" name="Picture 2" descr="D:\Мои документы\Строева О. М\ЧЕХОВ\Для Ольги\CCF21012015_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t="2249" r="1662" b="3022"/>
          <a:stretch>
            <a:fillRect/>
          </a:stretch>
        </p:blipFill>
        <p:spPr bwMode="auto">
          <a:xfrm>
            <a:off x="4067945" y="260648"/>
            <a:ext cx="3822970" cy="52565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363" name="Picture 3" descr="D:\Мои документы\Строева О. М\ЧЕХОВ\Для Ольги\CCF21012015_00024.jpg"/>
          <p:cNvPicPr>
            <a:picLocks noChangeAspect="1" noChangeArrowheads="1"/>
          </p:cNvPicPr>
          <p:nvPr/>
        </p:nvPicPr>
        <p:blipFill>
          <a:blip r:embed="rId3" cstate="print"/>
          <a:srcRect l="2400" t="3464" r="3984" b="4729"/>
          <a:stretch>
            <a:fillRect/>
          </a:stretch>
        </p:blipFill>
        <p:spPr bwMode="auto">
          <a:xfrm>
            <a:off x="5076056" y="1412776"/>
            <a:ext cx="3816424" cy="518642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528392" cy="10081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 150-летию со дня рождения А. П. Чехова // Библиотековедение. – 2010. – № 2. – С. 8-10.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268760"/>
            <a:ext cx="3456384" cy="532859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статье рассказывается о том, как широко отмечался 150-летний юбилей со дня рождения великого русского писателя А. П. Чехова и о посвященной этому событию книжно-иллюстрированной выставки в Российской государственной библиотеке.</a:t>
            </a:r>
          </a:p>
          <a:p>
            <a:pPr algn="just"/>
            <a:r>
              <a:rPr lang="ru-RU" sz="1600" dirty="0" smtClean="0"/>
              <a:t>Роль А. П. Чехова в развитии литературы трудно переоценить. Его драматические произведения, переведённые на многие языки мира, стали неотъемлемой частью мирового театрального репертуара.</a:t>
            </a:r>
          </a:p>
          <a:p>
            <a:pPr algn="just"/>
            <a:r>
              <a:rPr lang="ru-RU" sz="1600" dirty="0" smtClean="0"/>
              <a:t>В Москве, на Новодевичьем кладбище, где похоронен писатель, 29 января 2010 года собрались российские и зарубежные деятели культуры и искусства, чтобы возложить цветы и венки к могиле классика.</a:t>
            </a:r>
          </a:p>
          <a:p>
            <a:endParaRPr lang="ru-RU" dirty="0"/>
          </a:p>
        </p:txBody>
      </p:sp>
      <p:pic>
        <p:nvPicPr>
          <p:cNvPr id="13314" name="Picture 2" descr="D:\Мои документы\Строева О. М\ЧЕХОВ\Для Ольги\CCF21012015_0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3" t="1019" r="5072" b="1792"/>
          <a:stretch>
            <a:fillRect/>
          </a:stretch>
        </p:blipFill>
        <p:spPr bwMode="auto">
          <a:xfrm>
            <a:off x="4499992" y="260648"/>
            <a:ext cx="4032448" cy="50405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315" name="Picture 3" descr="D:\Мои документы\Строева О. М\ЧЕХОВ\Для Ольги\CCF21012015_00000.jpg"/>
          <p:cNvPicPr>
            <a:picLocks noChangeAspect="1" noChangeArrowheads="1"/>
          </p:cNvPicPr>
          <p:nvPr/>
        </p:nvPicPr>
        <p:blipFill>
          <a:blip r:embed="rId3" cstate="print"/>
          <a:srcRect l="2046" t="2953" r="22252" b="4031"/>
          <a:stretch>
            <a:fillRect/>
          </a:stretch>
        </p:blipFill>
        <p:spPr bwMode="auto">
          <a:xfrm>
            <a:off x="3563888" y="2636912"/>
            <a:ext cx="2736304" cy="40324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316" name="Picture 4" descr="D:\Мои документы\Строева О. М\ЧЕХОВ\Для Ольги\CCF21012015_00020.jpg"/>
          <p:cNvPicPr>
            <a:picLocks noChangeAspect="1" noChangeArrowheads="1"/>
          </p:cNvPicPr>
          <p:nvPr/>
        </p:nvPicPr>
        <p:blipFill>
          <a:blip r:embed="rId4" cstate="print"/>
          <a:srcRect l="12634" t="4558" r="925" b="2754"/>
          <a:stretch>
            <a:fillRect/>
          </a:stretch>
        </p:blipFill>
        <p:spPr bwMode="auto">
          <a:xfrm>
            <a:off x="6300192" y="2636912"/>
            <a:ext cx="2736304" cy="40324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4071942"/>
            <a:ext cx="493689" cy="268273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1"/>
            <a:ext cx="7858180" cy="1214421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ДАНЬ ПАМЯТИ</a:t>
            </a:r>
            <a:endParaRPr lang="ru-R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 descr="&amp;Rcy;&amp;Icy;&amp;Acy; &quot;&amp;Scy;&amp;acy;&amp;khcy;&amp;acy;&amp;lcy;&amp;icy;&amp;ncy;-&amp;Kcy;&amp;ucy;&amp;rcy;&amp;icy;&amp;lcy;&amp;ycy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53168"/>
            <a:ext cx="7500990" cy="49956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5206" y="4000504"/>
            <a:ext cx="257148" cy="20321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14290"/>
            <a:ext cx="4429124" cy="1143008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Памятник в Ростове-на-Дону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7686" y="214290"/>
            <a:ext cx="4786314" cy="1214446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Памятник в Серпухове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Picture 8" descr="jenyay: &amp;Fcy;&amp;ocy;&amp;tcy;&amp;ocy;&amp;ocy;&amp;tcy;&amp;chcy;&amp;iecy;&amp;tcy; &amp;ocy; &amp;pcy;&amp;ocy;&amp;iecy;&amp;zcy;&amp;dcy;&amp;kcy;&amp;iecy; &amp;vcy; &amp;Scy;&amp;iecy;&amp;rcy;&amp;pcy;&amp;ucy;&amp;khcy;&amp;ocy;&amp;vcy;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785926"/>
            <a:ext cx="4415307" cy="423496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Picture 12" descr="&amp;Pcy;&amp;acy;&amp;mcy;&amp;yacy;&amp;tcy;&amp;ncy;&amp;icy;&amp;kcy;&amp;icy; &amp;vcy;&amp;scy;&amp;iecy;&amp;gcy;&amp;ocy; &amp;mcy;&amp;icy;&amp;rcy;&amp;acy; - &amp;Pcy;&amp;acy;&amp;mcy;&amp;yacy;&amp;tcy;&amp;ncy;&amp;icy;&amp;kcy; &amp;CHcy;&amp;iecy;&amp;khcy;&amp;ocy;&amp;vcy;&amp;u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6"/>
            <a:ext cx="4286280" cy="424458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3500438"/>
            <a:ext cx="257148" cy="274654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5000628" cy="1643050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Памятник А. П. Чехову в Камергерском переулке в Москве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500042"/>
            <a:ext cx="4429124" cy="1071570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Бюст А. П. Чехова, Таганрог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Picture 2" descr="&amp;Ocy;&amp;scy;&amp;ocy;&amp;bcy;&amp;iecy;&amp;ncy;&amp;ncy;&amp;ocy;&amp;scy;&amp;tcy;&amp;icy; &amp;tcy;&amp;vcy;&amp;ocy;&amp;rcy;&amp;chcy;&amp;iecy;&amp;scy;&amp;tcy;&amp;vcy;&amp;acy; &amp;chcy;&amp;iecy;&amp;khcy;&amp;ocy;&amp;vcy;&amp;acy; - &amp;Vcy;&amp;ycy;&amp;scy;&amp;tcy;&amp;acy;&amp;vcy;&amp;ocy;&amp;chcy;&amp;ncy;&amp;acy;&amp;yacy; &amp;gcy;&amp;acy;&amp;lcy;&amp;lcy;&amp;iecy;&amp;rcy;&amp;iecy;&amp;yacy;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 b="7345"/>
          <a:stretch>
            <a:fillRect/>
          </a:stretch>
        </p:blipFill>
        <p:spPr bwMode="auto">
          <a:xfrm>
            <a:off x="4643438" y="1714488"/>
            <a:ext cx="4251581" cy="492922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4" descr="&amp;Pcy;&amp;acy;&amp;mcy;&amp;yacy;&amp;tcy;&amp;ncy;&amp;icy;&amp;kcy; &amp;CHcy;&amp;iecy;&amp;khcy;&amp;ocy;&amp;vcy;&amp;ucy; &amp;pcy;&amp;iecy;&amp;rcy;&amp;iecy;&amp;ncy;&amp;iecy;&amp;scy;&amp;ucy;&amp;tcy; &amp;icy;&amp;zcy;-&amp;zcy;&amp;acy; &amp;tcy;&amp;ucy;&amp;acy;&amp;lcy;&amp;iecy;&amp;tcy;&amp;acy; - &amp;Tcy;&amp;rcy;&amp;icy;&amp;bcy;&amp;ucy;&amp;ncy;&amp;a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5000" r="25000"/>
          <a:stretch>
            <a:fillRect/>
          </a:stretch>
        </p:blipFill>
        <p:spPr bwMode="auto">
          <a:xfrm>
            <a:off x="214282" y="1714488"/>
            <a:ext cx="4395811" cy="492922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3857628"/>
            <a:ext cx="328586" cy="274654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2852"/>
            <a:ext cx="3500430" cy="1000108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Памятник в </a:t>
            </a:r>
            <a:r>
              <a:rPr lang="ru-RU" sz="3200" b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Баденвайлере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357554" y="142852"/>
            <a:ext cx="5572133" cy="2000264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А. П. Чехов и его Дама с собачкой на ялтинской набережной</a:t>
            </a:r>
            <a:endParaRPr lang="ru-RU" sz="3200" b="0" dirty="0">
              <a:latin typeface="Bookman Old Style" pitchFamily="18" charset="0"/>
            </a:endParaRPr>
          </a:p>
        </p:txBody>
      </p:sp>
      <p:pic>
        <p:nvPicPr>
          <p:cNvPr id="10" name="Picture 2" descr="&amp;Vcy; &amp;Bcy;&amp;acy;&amp;dcy;&amp;iecy;&amp;ncy;&amp;vcy;&amp;acy;&amp;jcy;&amp;lcy;&amp;iecy;&amp;rcy;&amp;iecy; &amp;vcy;&amp;scy;&amp;iecy; &amp;dcy;&amp;ycy;&amp;shcy;&amp;icy;&amp;tcy; &amp;lcy;&amp;yucy;&amp;bcy;&amp;ocy;&amp;vcy;&amp;softcy;&amp;yucy; &amp;kcy; &amp;CHcy;&amp;iecy;&amp;khcy;&amp;ocy;&amp;vcy;&amp;u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3143272" cy="419103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2" descr="http://dok.opredelim.com/pars_docs/refs/13/12724/img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4687" t="25000" r="7187" b="3749"/>
          <a:stretch>
            <a:fillRect/>
          </a:stretch>
        </p:blipFill>
        <p:spPr bwMode="auto">
          <a:xfrm>
            <a:off x="3286116" y="2143116"/>
            <a:ext cx="5857884" cy="428625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5743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Отец - Павел Егорович Чехов </a:t>
            </a: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700" dirty="0" smtClean="0">
                <a:solidFill>
                  <a:srgbClr val="7030A0"/>
                </a:solidFill>
                <a:latin typeface="Bookman Old Style" pitchFamily="18" charset="0"/>
              </a:rPr>
              <a:t>Чехов Павел Егорович (1825 - 1898 г.г.), родился в селе Ольховатке крепостным крестьянином.</a:t>
            </a: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3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Мать - Евгения Яковлевна Чехова (урождённая Морозова)</a:t>
            </a: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r>
              <a:rPr lang="ru-RU" sz="2700" dirty="0" smtClean="0">
                <a:solidFill>
                  <a:srgbClr val="7030A0"/>
                </a:solidFill>
                <a:latin typeface="Bookman Old Style" pitchFamily="18" charset="0"/>
              </a:rPr>
              <a:t>(1835 - 1919 г.г.)</a:t>
            </a:r>
            <a:endParaRPr lang="ru-RU" sz="27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6" name="Picture 2" descr="&amp;Pcy;&amp;icy;&amp;scy;&amp;acy;&amp;tcy;&amp;iecy;&amp;lcy;&amp;softcy; &amp;Acy;&amp;ncy;&amp;tcy;&amp;ocy;&amp;ncy; &amp;Pcy;&amp;acy;&amp;vcy;&amp;lcy;&amp;ocy;&amp;vcy;&amp;icy;&amp;chcy; &amp;CHcy;&amp;iecy;&amp;khcy;&amp;ocy;&amp;vcy; - &amp;CHcy;&amp;iecy;&amp;khcy;&amp;ocy;&amp;vcy; - &amp;Fcy;&amp;ocy;&amp;tcy;&amp;ocy; &amp;pcy;&amp;ocy; &amp;lcy;&amp;icy;&amp;tcy;&amp;iecy;&amp;rcy;&amp;acy;&amp;tcy;&amp;ucy;&amp;rcy;&amp;ie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3929058" cy="48577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6" descr="&quot;&amp;Ocy;&amp;tcy;&amp;iecy;&amp;tscy; &amp;icy; &amp;mcy;&amp;acy;&amp;tcy;&amp;softcy;. 1985 &amp;Lcy;&amp;acy;&amp;kcy;&amp;shcy;&amp;icy;&amp;ncy; &amp;Vcy;.&amp;YAcy;., &amp;Kcy;&amp;ocy;&amp;ncy;&amp;ocy;&amp;pcy;&amp;lcy;&amp;iecy;&amp;vcy;&amp;acy; &amp;IEcy;.&amp;Pcy;., &amp;Icy;&amp;vcy;&amp;acy;&amp;shchcy;&amp;iecy;&amp;ncy;&amp;kcy;&amp;ocy;&amp;vcy;&amp;acy; &amp;IEcy;…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01" t="1488" r="1260" b="3273"/>
          <a:stretch>
            <a:fillRect/>
          </a:stretch>
        </p:blipFill>
        <p:spPr bwMode="auto">
          <a:xfrm>
            <a:off x="4857752" y="2000240"/>
            <a:ext cx="4071934" cy="485776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8082" y="3429000"/>
            <a:ext cx="185710" cy="20321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5214942" cy="2714620"/>
          </a:xfrm>
        </p:spPr>
        <p:txBody>
          <a:bodyPr>
            <a:noAutofit/>
          </a:bodyPr>
          <a:lstStyle/>
          <a:p>
            <a:pPr algn="ctr"/>
            <a:r>
              <a:rPr lang="ru-RU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«Антон Павлович в Томске глазами пьяного мужика, лежащего в канаве и ни разу не читавшего Каштанки». Антон Чехов был в Томске проездом на остров Сахалин. Отзывался о городе неодобрительно.</a:t>
            </a:r>
            <a:endParaRPr lang="ru-RU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42852"/>
            <a:ext cx="4214842" cy="1500198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Памятник А. П. Чехову в Южно-Сахалинске</a:t>
            </a:r>
            <a:endParaRPr lang="ru-RU" sz="32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Picture 4" descr="Online-urok.ru - &amp;pcy;&amp;icy;&amp;shcy;&amp;iecy;&amp;mcy; &amp;scy;&amp;ocy;&amp;chcy;&amp;icy;&amp;ncy;&amp;iecy;&amp;ncy;&amp;icy;&amp;yacy; &amp;dcy;&amp;lcy;&amp;yacy; &amp;vcy;&amp;acy;&amp;scy;. - Part 3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643182"/>
            <a:ext cx="3714776" cy="421481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Picture 2" descr="&amp;tscy;&amp;icy;&amp;fcy;-22/43 &amp;Pcy;&amp;acy;&amp;mcy;&amp;yacy;&amp;tcy;&amp;ncy;&amp;icy;&amp;kcy; &amp;Acy;. &amp;Pcy;. &amp;CHcy;&amp;iecy;&amp;khcy;&amp;ocy;&amp;vcy;&amp;ucy; &amp;vcy; &amp;scy;&amp;kcy;&amp;vcy;&amp;iecy;&amp;rcy;&amp;iecy; &amp;ocy;&amp;bcy;&amp;lcy;&amp;acy;&amp;scy;&amp;tcy;&amp;ncy;&amp;ocy;&amp;jcy; &amp;ncy;&amp;acy;&amp;ucy;&amp;chcy;&amp;ncy;&amp;ocy;&amp;jcy; &amp;bcy;…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19403" t="1098" r="11665"/>
          <a:stretch>
            <a:fillRect/>
          </a:stretch>
        </p:blipFill>
        <p:spPr bwMode="auto">
          <a:xfrm>
            <a:off x="5072066" y="1714488"/>
            <a:ext cx="3929090" cy="4659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85728"/>
            <a:ext cx="4071966" cy="6286544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А. П. Чехов похоронен на Новодевичьем кладбище в Москве рядом с могилой отца Павла Егоровича. Памятник на могиле А. П. Чехова выполнен в 1907—1908 годах в стиле модерн по проекту художника Л. М. </a:t>
            </a:r>
            <a:r>
              <a:rPr lang="ru-RU" sz="3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Браиловского</a:t>
            </a:r>
            <a:r>
              <a:rPr lang="ru-RU" sz="3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3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&amp;Mcy;&amp;ocy;&amp;gcy;&amp;icy;&amp;lcy;&amp;acy; &amp;CHcy;&amp;iecy;&amp;khcy;&amp;ocy;&amp;vcy;&amp;acy; - &amp;Fcy;&amp;ocy;&amp;tcy;&amp;ocy; 3681/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398897" cy="56436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 админ\Строева\ЧЕХОВ\картинки\27375_3750689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236" y="571480"/>
            <a:ext cx="8457606" cy="578647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2071702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rgbClr val="7030A0"/>
                </a:solidFill>
                <a:latin typeface="Bookman Old Style" pitchFamily="18" charset="0"/>
              </a:rPr>
              <a:t>Семья Чеховых. Таганрог, 1874 г. Сидят с лева направо: брат писателя Михаил, сестра Мария, Отец Павел Егорович, мать Евгения Яковлевна, жена дяди </a:t>
            </a:r>
            <a:r>
              <a:rPr lang="ru-RU" sz="2200" dirty="0" err="1" smtClean="0">
                <a:solidFill>
                  <a:srgbClr val="7030A0"/>
                </a:solidFill>
                <a:latin typeface="Bookman Old Style" pitchFamily="18" charset="0"/>
              </a:rPr>
              <a:t>Митрофана</a:t>
            </a:r>
            <a:r>
              <a:rPr lang="ru-RU" sz="2200" dirty="0" smtClean="0">
                <a:solidFill>
                  <a:srgbClr val="7030A0"/>
                </a:solidFill>
                <a:latin typeface="Bookman Old Style" pitchFamily="18" charset="0"/>
              </a:rPr>
              <a:t> Егоровича Людмила Павловна, их сын Георгий. Стоят: брат писателя Иван, Антон Павлович, старшие братья Николай и Александр, дядя </a:t>
            </a:r>
            <a:r>
              <a:rPr lang="ru-RU" sz="2200" dirty="0" err="1" smtClean="0">
                <a:solidFill>
                  <a:srgbClr val="7030A0"/>
                </a:solidFill>
                <a:latin typeface="Bookman Old Style" pitchFamily="18" charset="0"/>
              </a:rPr>
              <a:t>Митрофан</a:t>
            </a:r>
            <a:r>
              <a:rPr lang="ru-RU" sz="2200" dirty="0" smtClean="0">
                <a:solidFill>
                  <a:srgbClr val="7030A0"/>
                </a:solidFill>
                <a:latin typeface="Bookman Old Style" pitchFamily="18" charset="0"/>
              </a:rPr>
              <a:t> Егорович.</a:t>
            </a:r>
            <a:endParaRPr lang="ru-RU" sz="22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4" name="Picture 2" descr="&amp;CHcy;&amp;iecy;&amp;khcy;&amp;ocy;&amp;vcy;&amp;scy;&amp;kcy;&amp;acy;&amp;yacy; &amp;YAcy;&amp;lcy;&amp;t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285992"/>
            <a:ext cx="6572296" cy="431164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0"/>
            <a:ext cx="4857752" cy="714356"/>
          </a:xfrm>
        </p:spPr>
        <p:txBody>
          <a:bodyPr>
            <a:normAutofit/>
          </a:bodyPr>
          <a:lstStyle/>
          <a:p>
            <a:pPr algn="ctr"/>
            <a:r>
              <a:rPr lang="ru-RU" sz="38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Чехов – гимназист</a:t>
            </a:r>
            <a:endParaRPr lang="ru-RU" sz="38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28604"/>
            <a:ext cx="4355976" cy="6168748"/>
          </a:xfrm>
        </p:spPr>
        <p:txBody>
          <a:bodyPr>
            <a:normAutofit fontScale="85000" lnSpcReduction="10000"/>
          </a:bodyPr>
          <a:lstStyle/>
          <a:p>
            <a:pPr indent="180975" algn="just"/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</a:rPr>
              <a:t>В семье Чеховых было шестеро детей, все очень одаренные. Старший из них, Александр, впоследствии также стал писателем.</a:t>
            </a:r>
          </a:p>
          <a:p>
            <a:pPr indent="180975" algn="just"/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«Талант в нас со стороны отца, а душа — со стороны матери», </a:t>
            </a:r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</a:rPr>
              <a:t>— говорил впоследствии Чехов.</a:t>
            </a:r>
          </a:p>
          <a:p>
            <a:pPr indent="180975" algn="just"/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</a:rPr>
              <a:t>Гимназия сформировала у Чехова отвращение к лицемерию и фальши. Здесь формировалось его видение мира, любовь к книгам, знаниям театру.</a:t>
            </a:r>
            <a:endParaRPr lang="ru-RU" sz="28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&amp;Dcy;&amp;iecy;&amp;scy;&amp;yacy;&amp;tcy;&amp;softcy; &amp;vcy;&amp;iecy;&amp;lcy;&amp;icy;&amp;kcy;&amp;icy;&amp;khcy; &amp;dcy;&amp;vcy;&amp;ocy;&amp;iecy;&amp;chcy;&amp;ncy;&amp;icy;&amp;kcy;&amp;ocy;&amp;vcy; (&amp;Fcy;&amp;Ocy;&amp;Tcy;&amp;Ocy;) &amp;Pcy;&amp;Ocy;&amp;Lcy;&amp;IEcy;&amp;Zcy;&amp;Ncy;&amp;Ocy; New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41" t="2518" r="2703" b="3074"/>
          <a:stretch>
            <a:fillRect/>
          </a:stretch>
        </p:blipFill>
        <p:spPr bwMode="auto">
          <a:xfrm>
            <a:off x="4143339" y="1052736"/>
            <a:ext cx="5000661" cy="568341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7364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МОСКОВСКИЙ ПЕРИОД</a:t>
            </a:r>
            <a:endParaRPr lang="ru-R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D:\Документы админ\Строева\ЧЕХОВ\картинки\Москва. Трубная площадь. Фотография. 1880-е го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72894"/>
            <a:ext cx="7358114" cy="463133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29124" y="3571876"/>
            <a:ext cx="992176" cy="171432"/>
          </a:xfrm>
        </p:spPr>
        <p:txBody>
          <a:bodyPr>
            <a:normAutofit fontScale="77500" lnSpcReduction="20000"/>
          </a:bodyPr>
          <a:lstStyle/>
          <a:p>
            <a:endParaRPr lang="ru-RU" sz="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20574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Московский университет, где учился А. П. Чехов на медицинском факультете с 1879 по 1884 г. Фотография 1880-е годы.</a:t>
            </a:r>
            <a:endParaRPr lang="ru-RU" sz="36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D:\Документы админ\Строева\ЧЕХОВ\картинки\Московский университет, где учился А. П. Чехов на медицинском факультете с 1879 по 1884 г. Фотография. 1880-е годы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491" r="7491"/>
          <a:stretch>
            <a:fillRect/>
          </a:stretch>
        </p:blipFill>
        <p:spPr bwMode="auto">
          <a:xfrm>
            <a:off x="1428728" y="214290"/>
            <a:ext cx="6286544" cy="45005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</TotalTime>
  <Words>3283</Words>
  <Application>Microsoft Office PowerPoint</Application>
  <PresentationFormat>Экран (4:3)</PresentationFormat>
  <Paragraphs>102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«ТОНКИЙ ЗНАТОК ДУШИ ЧЕЛОВЕЧЕСКОЙ»</vt:lpstr>
      <vt:lpstr>русский писатель, один из лучших драматургов, чьи пьесы входят в репертуар театров всего мира, врач, психолог. Почетный академик Петербургской Академии Наук.</vt:lpstr>
      <vt:lpstr>Детство, юность и молодые годы</vt:lpstr>
      <vt:lpstr>Отчий дом писателя в Таганроге. Ныне усадьба музея «Домик Чехова»</vt:lpstr>
      <vt:lpstr>Отец - Павел Егорович Чехов  Чехов Павел Егорович (1825 - 1898 г.г.), родился в селе Ольховатке крепостным крестьянином.  Мать - Евгения Яковлевна Чехова (урождённая Морозова)  (1835 - 1919 г.г.)</vt:lpstr>
      <vt:lpstr>Семья Чеховых. Таганрог, 1874 г. Сидят с лева направо: брат писателя Михаил, сестра Мария, Отец Павел Егорович, мать Евгения Яковлевна, жена дяди Митрофана Егоровича Людмила Павловна, их сын Георгий. Стоят: брат писателя Иван, Антон Павлович, старшие братья Николай и Александр, дядя Митрофан Егорович.</vt:lpstr>
      <vt:lpstr>Чехов – гимназист</vt:lpstr>
      <vt:lpstr>МОСКОВСКИЙ ПЕРИОД</vt:lpstr>
      <vt:lpstr>Московский университет, где учился А. П. Чехов на медицинском факультете с 1879 по 1884 г. Фотография 1880-е годы.</vt:lpstr>
      <vt:lpstr>Чехов-студент. Фотография. 1883 год</vt:lpstr>
      <vt:lpstr>Слайд 11</vt:lpstr>
      <vt:lpstr>С весны 1885 года семья Чеховых приезжает в небольшую усадьбу Бабкино, не далеко от города Воскресенск (Чеховская Истра) к своим хорошим знакомым и надолго остается там. Это наилучшим образом отразилось на творчестве Антона Павловича. Чехов много и плодотворно трудится.</vt:lpstr>
      <vt:lpstr>  Ш Чехов и его время. – М. : Наука,  Ч56  1977. – 360 с.</vt:lpstr>
      <vt:lpstr>Слайд 14</vt:lpstr>
      <vt:lpstr>Слайд 15</vt:lpstr>
      <vt:lpstr>В 1890 году классик приезжает на Сахалин. Выходит нашумевшая книга «Остров Сахалин», в ней автор отражает тяжелую жизнь каторжан, простых обитателей острова, тюремных надзирателей и чиновников. Произведение вызвало множество откликов у читателей.</vt:lpstr>
      <vt:lpstr>Слайд 17</vt:lpstr>
      <vt:lpstr>Ш4Р6 Финнов М. П. Дальняя дорога  Ф59 Антона Чехова: повесть / М. П. Финнов. – М. : Современник, 1991. – 239 с.</vt:lpstr>
      <vt:lpstr>Капустин Д. Главное путешествие Антона Чехова / Д. Капустин // Вокруг света. – 2010. - № 4. – С. 150-158.</vt:lpstr>
      <vt:lpstr>ЖИЗНЬ В МЕЛИХОВО</vt:lpstr>
      <vt:lpstr>В 1892 году Антон Павлович покупает усадьбу в Мелихово, продолжает медицинскую практику: открывает медпункт, борется с эпидемией холеры. Ищет денежные средства для крестьян голодного Поволжья.</vt:lpstr>
      <vt:lpstr>Т3(2) Низовский А. Ю. Самые  Н61  знаменитые усадьбы России / А. Ю. Низовский. – М. : Вече, 2001. – 416 с.</vt:lpstr>
      <vt:lpstr>Прокофьева Е. Дом с мезонином / Е Прокофьева // Крестьянка. – 2010. - № 5. – С. 36-38.</vt:lpstr>
      <vt:lpstr>Книппер-Чехова Ольга Леонардовна (1868 - 1959)  Жена писателя, родилась в г. Глазове в семье инженера. С 1898 в МХТ. Первая исполнительница ролей в пьесах А. П. Чехова (Маша, Раневская - "Три сестры", "Вишневый сад").</vt:lpstr>
      <vt:lpstr>Ш4Р1 Чехов А. П. О любви: рассказы и   Ч56 повести / А. П. Чехов. – М. : Советская Россия, 1991. – 384 с. : ил.</vt:lpstr>
      <vt:lpstr>ЯЛТИНСКИЙ ПЕРИОД</vt:lpstr>
      <vt:lpstr>С 1898-1904 А. П. Чехов прожил вблизи Ялты, в деревне Верхняя Аутка, где была построена Белая дача. Дача знаменитого писателя и по сей день по праву считается одной из самых интересных достопримечательностей Ялты. В январе 1900 г. Чехов приобрел в Гурзуфе новую дачу и по завещанию, составленному А. П. Чеховым 3 августа 1901 г., гурзуфская дача перешла его жене О. Л. Книппер, которая ежегодно (за исключением военных лет) проводила лето в Гурзуфе.</vt:lpstr>
      <vt:lpstr>Слайд 28</vt:lpstr>
      <vt:lpstr>«Как стилист Чехов недосягаем, и будущий историк литературы, говоря о росте русского языка, скажет, что этот язык создали Пушкин, Тургенев и Чехов».                          /М. Горький/</vt:lpstr>
      <vt:lpstr>«Чехов – несравненный художник… Художник жизни. И достоинство его творчества в том, что оно понятно и сродно не только всякому русскому, но и всякому человеку вообще. А это главное…».                        /Л. Н. Толстой/</vt:lpstr>
      <vt:lpstr>Творчество Великого Классика</vt:lpstr>
      <vt:lpstr>Пронин Е. И. Антиномии честного разума, или Самотрансценденция по А. Чехову / Е. И. Пронин, Е. Е. Пронина // Общественные науки и современность. – 2010. - № 4. – С. 151-161.</vt:lpstr>
      <vt:lpstr>Ш4Р1 Чехов А. П. Избранные сочинения.  Ч56   В 2-х т. Т. 1. Вступительная статья Г. Бердникова / А. П. Чехов. – М. : Художественная литература, 1986. – 735 с.</vt:lpstr>
      <vt:lpstr>Ш3Р1 Чехов А. П. Рассказы / А. П. Чехов. –  Ч56 М. : Художественная литература, 1978. – 384 с.</vt:lpstr>
      <vt:lpstr>Ш4Р1 Чехов А. П. В сумерках / А. П.   Ч56    Чехов. – М. : Наука, 1986. – 576 с.</vt:lpstr>
      <vt:lpstr>Ш4Р1 Чехов А. П. Повести и рассказы /  Ч56 А. П. Чехов. – М. : Советская Россия, 1980 – 336 с.</vt:lpstr>
      <vt:lpstr>Ш4Р1 Чехов А. П. Сочинения: В 2-х т. Т. 1.  Ч56 Повести; Рассказы 1880-1894 / А. П. Чехов. – М. : Художественная литература, 1982. – 448 с.</vt:lpstr>
      <vt:lpstr>Слайд 38</vt:lpstr>
      <vt:lpstr>Ш5Р1  Русские писатели XIX века о своих   Р89 произведениях: хрестоматия историко-литературных материалов. – М. : Новая школа, 1995. – 208 с.</vt:lpstr>
      <vt:lpstr>Коган Л. А. Парадокс Чехова (К 150-летию со дня рождения) / Л. А. Коган // Вопросы философии. – 2010. - №4. – С. 168-174.</vt:lpstr>
      <vt:lpstr>Бушканец Л. Е. Чехов – писатель русского Апокалипсиса? / Л. Е. Бушканец // Общественные науки и современность. – 2010. - № 4. – С. 162-172.</vt:lpstr>
      <vt:lpstr>Ш3.3Р1 Шубин Б. М. Дополнение к   Ш95    портретам: (Скорбный лист, или История болезни Александра Пушкина. Доктор А. П. Чехов) / Б. М. Шубин. – М. : Знание, 1989. – 256 с.</vt:lpstr>
      <vt:lpstr>Ш5Р1 Лакшин В. Я. Судьбы: от  Л19 Пушкина до блока. Телевизионные опыты / В. Я. Лакшин. – М. : Искусство, 1990. – 335 с. : ил.</vt:lpstr>
      <vt:lpstr>Россинская С. В. «Persona nota: Чехов+» / С. В. Россинская // Новая библиотека. – 2010. - № 7. – С. 6-9.</vt:lpstr>
      <vt:lpstr>К 150-летию со дня рождения А. П. Чехова // Библиотековедение. – 2010. – № 2. – С. 8-10.</vt:lpstr>
      <vt:lpstr>Слайд 46</vt:lpstr>
      <vt:lpstr>Слайд 47</vt:lpstr>
      <vt:lpstr>Слайд 48</vt:lpstr>
      <vt:lpstr>Слайд 49</vt:lpstr>
      <vt:lpstr>Слайд 50</vt:lpstr>
      <vt:lpstr>А. П. Чехов похоронен на Новодевичьем кладбище в Москве рядом с могилой отца Павла Егоровича. Памятник на могиле А. П. Чехова выполнен в 1907—1908 годах в стиле модерн по проекту художника Л. М. Браиловского.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«ТОНКИЙ ЗНАТОК ДУШИ ЧЕЛОВЕЧЕСКОЙ»</dc:title>
  <cp:lastModifiedBy>stroeva_om</cp:lastModifiedBy>
  <cp:revision>235</cp:revision>
  <dcterms:modified xsi:type="dcterms:W3CDTF">2015-02-02T07:59:11Z</dcterms:modified>
</cp:coreProperties>
</file>